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79" r:id="rId6"/>
    <p:sldId id="260" r:id="rId7"/>
    <p:sldId id="280" r:id="rId8"/>
    <p:sldId id="268" r:id="rId9"/>
    <p:sldId id="269" r:id="rId10"/>
    <p:sldId id="270" r:id="rId11"/>
    <p:sldId id="277" r:id="rId12"/>
    <p:sldId id="274" r:id="rId13"/>
    <p:sldId id="275" r:id="rId14"/>
    <p:sldId id="265" r:id="rId15"/>
    <p:sldId id="278" r:id="rId16"/>
    <p:sldId id="266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7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56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3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2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5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0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scritorio con surtido de útiles escolares | Foto Gratis">
            <a:extLst>
              <a:ext uri="{FF2B5EF4-FFF2-40B4-BE49-F238E27FC236}">
                <a16:creationId xmlns:a16="http://schemas.microsoft.com/office/drawing/2014/main" id="{4953C92F-66E2-4FB5-8059-9C690667E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0CD1220-C876-4B51-A4C9-6711E33BB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500" y="217033"/>
            <a:ext cx="1836425" cy="19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6481D4-BA30-486C-9EC5-5FE061E1E238}"/>
              </a:ext>
            </a:extLst>
          </p:cNvPr>
          <p:cNvSpPr txBox="1"/>
          <p:nvPr/>
        </p:nvSpPr>
        <p:spPr>
          <a:xfrm>
            <a:off x="4812731" y="4816311"/>
            <a:ext cx="61018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Profesora Jefe : Verónica Rosales.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Co- Docente:  Diana Taborda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PIE: Anita Lastra 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Asistente: Romané Chamorro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Asignatura : Lenguaje y Comunicación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Curso: 2 básico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9D9318F-4A63-4F62-B472-6A9A256D46D2}"/>
              </a:ext>
            </a:extLst>
          </p:cNvPr>
          <p:cNvSpPr/>
          <p:nvPr/>
        </p:nvSpPr>
        <p:spPr>
          <a:xfrm>
            <a:off x="2901643" y="2574765"/>
            <a:ext cx="7697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Hermanos Carrera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163943" y="3695538"/>
            <a:ext cx="51728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LENGUAJE Y COMUNICACIÓN</a:t>
            </a:r>
          </a:p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SEMANA 25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13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57" y="678035"/>
            <a:ext cx="11153505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dirty="0"/>
              <a:t>Ahora leeremos </a:t>
            </a:r>
            <a:r>
              <a:rPr lang="es-CL" sz="3600" dirty="0"/>
              <a:t>la fábula  “La cigarra y la hormiga”.</a:t>
            </a:r>
            <a:br>
              <a:rPr lang="es-ES" dirty="0"/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16" y="2957786"/>
            <a:ext cx="3016568" cy="3693757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89558" y="1277621"/>
            <a:ext cx="11062063" cy="3360329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r>
              <a:rPr lang="es-ES" sz="3200" dirty="0"/>
              <a:t>Paso 1: Atender la lectura que realizará la profesora.</a:t>
            </a:r>
          </a:p>
          <a:p>
            <a:r>
              <a:rPr lang="es-ES" sz="3200" dirty="0"/>
              <a:t>Paso 2: Lectura por turnos. (Levanta la manito y espera tu turno)</a:t>
            </a:r>
          </a:p>
          <a:p>
            <a:r>
              <a:rPr lang="es-ES" sz="3200" dirty="0"/>
              <a:t>Paso 3: Identificar las 4 partes (Inicio, desarrollo, final y moraleja)</a:t>
            </a:r>
          </a:p>
          <a:p>
            <a:r>
              <a:rPr lang="es-ES" sz="3200" dirty="0"/>
              <a:t>Paso 4: localizar las respuestas en el texto.</a:t>
            </a:r>
          </a:p>
        </p:txBody>
      </p:sp>
    </p:spTree>
    <p:extLst>
      <p:ext uri="{BB962C8B-B14F-4D97-AF65-F5344CB8AC3E}">
        <p14:creationId xmlns:p14="http://schemas.microsoft.com/office/powerpoint/2010/main" val="3947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6" y="55648"/>
            <a:ext cx="7828675" cy="6802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2" y="1110343"/>
            <a:ext cx="3256734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336" y="3227162"/>
            <a:ext cx="3611609" cy="20784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336" y="602281"/>
            <a:ext cx="3548859" cy="24289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1" y="202836"/>
            <a:ext cx="7738496" cy="2932250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2059270" y="934010"/>
            <a:ext cx="3858204" cy="651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349931" y="1502228"/>
            <a:ext cx="5617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47" y="3696788"/>
            <a:ext cx="6191250" cy="285750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691862" y="6022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1</a:t>
            </a:r>
            <a:endParaRPr lang="es-E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899804" y="11255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6260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957" y="509090"/>
            <a:ext cx="2005852" cy="14915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956" y="2623322"/>
            <a:ext cx="3614943" cy="24320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83" y="524160"/>
            <a:ext cx="7567829" cy="3370580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 flipV="1">
            <a:off x="2726774" y="1893933"/>
            <a:ext cx="2899955" cy="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53587" y="3274425"/>
            <a:ext cx="6583682" cy="435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36866" y="3542041"/>
            <a:ext cx="1144185" cy="1005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124" y="4142932"/>
            <a:ext cx="5072470" cy="241135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359366" y="14774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3</a:t>
            </a:r>
            <a:endParaRPr lang="es-E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875476" y="32471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3</a:t>
            </a:r>
            <a:endParaRPr lang="es-ES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8643" y="29140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679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21BC9B6-5491-4E08-8ED8-0357D2758479}"/>
              </a:ext>
            </a:extLst>
          </p:cNvPr>
          <p:cNvSpPr/>
          <p:nvPr/>
        </p:nvSpPr>
        <p:spPr>
          <a:xfrm>
            <a:off x="371037" y="186651"/>
            <a:ext cx="755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Reflexión de lo aprendido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7" y="1492194"/>
            <a:ext cx="2123725" cy="326268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59" y="1109981"/>
            <a:ext cx="7926160" cy="539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8660674" y="2168434"/>
            <a:ext cx="85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60674" y="275420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INICIO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60674" y="355113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DESARROLLO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05432" y="456449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FINAL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660674" y="5487824"/>
            <a:ext cx="120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MORALEJA</a:t>
            </a:r>
          </a:p>
        </p:txBody>
      </p:sp>
    </p:spTree>
    <p:extLst>
      <p:ext uri="{BB962C8B-B14F-4D97-AF65-F5344CB8AC3E}">
        <p14:creationId xmlns:p14="http://schemas.microsoft.com/office/powerpoint/2010/main" val="3153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89165" y="3696788"/>
            <a:ext cx="6544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III. ¿Cuál es el propósito de la fábula?</a:t>
            </a:r>
          </a:p>
          <a:p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Informar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Enseñar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Contar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81236"/>
            <a:ext cx="78486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0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61" y="228602"/>
            <a:ext cx="5833586" cy="66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81" y="613955"/>
            <a:ext cx="2820286" cy="60742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246" y="739584"/>
            <a:ext cx="3064047" cy="59485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047" y="613955"/>
            <a:ext cx="2836908" cy="2377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818" y="253431"/>
            <a:ext cx="2362228" cy="30089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2932" y="3918322"/>
            <a:ext cx="3146664" cy="24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ek Imágenes Vectoriales, Ilustraciones Libres de Regalías de ...">
            <a:extLst>
              <a:ext uri="{FF2B5EF4-FFF2-40B4-BE49-F238E27FC236}">
                <a16:creationId xmlns:a16="http://schemas.microsoft.com/office/drawing/2014/main" id="{DAAA1835-9172-4470-8759-3E9057F7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25" y="373666"/>
            <a:ext cx="6365398" cy="2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CEB4E8-973F-4E63-9064-854CF9B431AA}"/>
              </a:ext>
            </a:extLst>
          </p:cNvPr>
          <p:cNvSpPr txBox="1"/>
          <p:nvPr/>
        </p:nvSpPr>
        <p:spPr>
          <a:xfrm>
            <a:off x="712210" y="2456911"/>
            <a:ext cx="801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¿Qué aprenderemos hoy?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FECB72CB-FB91-4E88-BAEB-B606B19298EE}"/>
              </a:ext>
            </a:extLst>
          </p:cNvPr>
          <p:cNvSpPr/>
          <p:nvPr/>
        </p:nvSpPr>
        <p:spPr>
          <a:xfrm rot="16200000">
            <a:off x="971009" y="3192815"/>
            <a:ext cx="1298713" cy="20105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CEB4E8-973F-4E63-9064-854CF9B431AA}"/>
              </a:ext>
            </a:extLst>
          </p:cNvPr>
          <p:cNvSpPr txBox="1"/>
          <p:nvPr/>
        </p:nvSpPr>
        <p:spPr>
          <a:xfrm>
            <a:off x="2745661" y="3548731"/>
            <a:ext cx="8017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Características de la fábula y comprensión de ella.</a:t>
            </a:r>
          </a:p>
        </p:txBody>
      </p:sp>
    </p:spTree>
    <p:extLst>
      <p:ext uri="{BB962C8B-B14F-4D97-AF65-F5344CB8AC3E}">
        <p14:creationId xmlns:p14="http://schemas.microsoft.com/office/powerpoint/2010/main" val="41442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56632D7-6147-40C8-AE36-62DD34EC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92"/>
            <a:ext cx="6378987" cy="1668747"/>
          </a:xfrm>
          <a:prstGeom prst="rect">
            <a:avLst/>
          </a:prstGeom>
        </p:spPr>
      </p:pic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6D526F76-AB87-4B2A-93B3-CD580F4EC9BC}"/>
              </a:ext>
            </a:extLst>
          </p:cNvPr>
          <p:cNvSpPr/>
          <p:nvPr/>
        </p:nvSpPr>
        <p:spPr>
          <a:xfrm>
            <a:off x="1018903" y="2642410"/>
            <a:ext cx="1154831" cy="2690979"/>
          </a:xfrm>
          <a:prstGeom prst="curvedRightArrow">
            <a:avLst>
              <a:gd name="adj1" fmla="val 25000"/>
              <a:gd name="adj2" fmla="val 62600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8663" y="1947686"/>
            <a:ext cx="9339942" cy="90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514350" indent="-514350" algn="just">
              <a:lnSpc>
                <a:spcPct val="107000"/>
              </a:lnSpc>
              <a:spcAft>
                <a:spcPts val="20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recordemos la fecha y objetivo.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8762D6-E7D4-43CE-BA12-F41DC3F096D2}"/>
              </a:ext>
            </a:extLst>
          </p:cNvPr>
          <p:cNvSpPr txBox="1"/>
          <p:nvPr/>
        </p:nvSpPr>
        <p:spPr>
          <a:xfrm>
            <a:off x="2564901" y="5843098"/>
            <a:ext cx="821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latin typeface="Arial" panose="020B0604020202020204" pitchFamily="34" charset="0"/>
                <a:cs typeface="Arial" panose="020B0604020202020204" pitchFamily="34" charset="0"/>
              </a:rPr>
              <a:t>Para comenzar veremos unas imágenes y las comentaremos.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55817" y="3553097"/>
            <a:ext cx="113647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es: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86001" y="4763336"/>
            <a:ext cx="6908301" cy="1145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endParaRPr lang="es-CL" sz="20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Ahora veremos las características de la fábula:</a:t>
            </a: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592286" y="3500421"/>
            <a:ext cx="1125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Martes</a:t>
            </a:r>
            <a:endParaRPr lang="es-CL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662404" y="352623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02317" y="3500421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septiembre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439441" y="343772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2020</a:t>
            </a:r>
            <a:endParaRPr lang="es-ES" sz="2800" dirty="0"/>
          </a:p>
        </p:txBody>
      </p:sp>
      <p:sp>
        <p:nvSpPr>
          <p:cNvPr id="13" name="Rectángulo 12"/>
          <p:cNvSpPr/>
          <p:nvPr/>
        </p:nvSpPr>
        <p:spPr>
          <a:xfrm>
            <a:off x="2514744" y="4160884"/>
            <a:ext cx="7712817" cy="46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400" b="1" dirty="0">
                <a:solidFill>
                  <a:prstClr val="black"/>
                </a:solidFill>
                <a:latin typeface="Tw Cen MT" panose="020B0602020104020603"/>
              </a:rPr>
              <a:t>Objetivo: </a:t>
            </a:r>
            <a:r>
              <a:rPr lang="es-CL" sz="2400" dirty="0">
                <a:solidFill>
                  <a:prstClr val="black"/>
                </a:solidFill>
                <a:latin typeface="Tw Cen MT" panose="020B0602020104020603"/>
              </a:rPr>
              <a:t>Características de la fábula y comprensión de ella.</a:t>
            </a:r>
          </a:p>
        </p:txBody>
      </p:sp>
    </p:spTree>
    <p:extLst>
      <p:ext uri="{BB962C8B-B14F-4D97-AF65-F5344CB8AC3E}">
        <p14:creationId xmlns:p14="http://schemas.microsoft.com/office/powerpoint/2010/main" val="8563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/>
      <p:bldP spid="5" grpId="0"/>
      <p:bldP spid="6" grpId="0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ÁBULAS EN EL ESPEJO - La cigarra y la hormiga - Vaya Cuento tienes!">
            <a:extLst>
              <a:ext uri="{FF2B5EF4-FFF2-40B4-BE49-F238E27FC236}">
                <a16:creationId xmlns:a16="http://schemas.microsoft.com/office/drawing/2014/main" id="{9D82EFBC-8176-4FD0-9FF3-F71C4FF7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6" y="121335"/>
            <a:ext cx="4992861" cy="29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león y el ratón - Fábulas para niños - Cuentos con moraleja - YouTube">
            <a:extLst>
              <a:ext uri="{FF2B5EF4-FFF2-40B4-BE49-F238E27FC236}">
                <a16:creationId xmlns:a16="http://schemas.microsoft.com/office/drawing/2014/main" id="{8AEF2666-16F5-4438-92B1-59F77C02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6" y="3199572"/>
            <a:ext cx="5114284" cy="35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+ mejores imágenes de Fábulas | fabulas para ninos, cuentos de valores,  cuentos cortos para imprimir">
            <a:extLst>
              <a:ext uri="{FF2B5EF4-FFF2-40B4-BE49-F238E27FC236}">
                <a16:creationId xmlns:a16="http://schemas.microsoft.com/office/drawing/2014/main" id="{BC2B7D4C-CC66-43FB-A5BC-801841DB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58" y="0"/>
            <a:ext cx="4604489" cy="54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59F192-D3A8-4925-9A79-130CA78B7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11" y="3512923"/>
            <a:ext cx="4339629" cy="2809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C9DF77-5C26-4A6D-9C8A-132B900FE688}"/>
              </a:ext>
            </a:extLst>
          </p:cNvPr>
          <p:cNvSpPr txBox="1"/>
          <p:nvPr/>
        </p:nvSpPr>
        <p:spPr>
          <a:xfrm>
            <a:off x="5182098" y="121335"/>
            <a:ext cx="2698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¿Qué te llama la atención?</a:t>
            </a:r>
          </a:p>
          <a:p>
            <a:r>
              <a:rPr lang="es-419" sz="2800" b="1" dirty="0">
                <a:solidFill>
                  <a:srgbClr val="FF0000"/>
                </a:solidFill>
              </a:rPr>
              <a:t>¿Qué tienen en común estos títulos de fábulas?</a:t>
            </a:r>
            <a:endParaRPr lang="es-C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7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18307" y="381359"/>
            <a:ext cx="8577944" cy="7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Ahora te invito a escuchar la lectura de una fábula.</a:t>
            </a:r>
            <a:endParaRPr lang="es-C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200"/>
              </a:spcAft>
            </a:pP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83772"/>
            <a:ext cx="5804263" cy="54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a Liebre y El León - Fabula Infantil con Moraleja - YouTube">
            <a:extLst>
              <a:ext uri="{FF2B5EF4-FFF2-40B4-BE49-F238E27FC236}">
                <a16:creationId xmlns:a16="http://schemas.microsoft.com/office/drawing/2014/main" id="{B1C9431F-4D13-4769-A70A-69CB8DFD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2" y="1345593"/>
            <a:ext cx="5592583" cy="314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A8584F-F12F-402C-945F-4D1B52A87777}"/>
              </a:ext>
            </a:extLst>
          </p:cNvPr>
          <p:cNvSpPr txBox="1"/>
          <p:nvPr/>
        </p:nvSpPr>
        <p:spPr>
          <a:xfrm>
            <a:off x="352236" y="4947768"/>
            <a:ext cx="5744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¿Qué podemos decir de esta fábula?</a:t>
            </a:r>
          </a:p>
          <a:p>
            <a:r>
              <a:rPr lang="es-419" sz="2800" b="1" dirty="0">
                <a:solidFill>
                  <a:srgbClr val="FF0000"/>
                </a:solidFill>
              </a:rPr>
              <a:t>¿Qué componentes vemos en ella?</a:t>
            </a:r>
            <a:endParaRPr lang="es-C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1117" y="293446"/>
            <a:ext cx="10197737" cy="109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es-C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En la siguiente fábula  “El león y la liebre”, identificaremos sus partes: 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(Observa el Modelamiento)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45" y="1058689"/>
            <a:ext cx="6885667" cy="516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4720047" y="1055635"/>
            <a:ext cx="2847703" cy="475799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7471954" y="1381896"/>
            <a:ext cx="129322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800762" y="1100334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647406" y="1685108"/>
            <a:ext cx="6627223" cy="8068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647406" y="2573382"/>
            <a:ext cx="6627223" cy="116539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647406" y="3840481"/>
            <a:ext cx="6627223" cy="1214846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204754" y="5185953"/>
            <a:ext cx="5442857" cy="111640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9405254" y="2168434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9424212" y="3230074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9424212" y="4471058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8690398" y="5774302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10009747" y="1817262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9846066" y="2754809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096936" y="415551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377830" y="5377491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MORALEJA</a:t>
            </a:r>
          </a:p>
        </p:txBody>
      </p:sp>
      <p:pic>
        <p:nvPicPr>
          <p:cNvPr id="2050" name="Picture 2" descr="La Liebre y El León - Fabula Infantil con Moraleja - YouTube">
            <a:extLst>
              <a:ext uri="{FF2B5EF4-FFF2-40B4-BE49-F238E27FC236}">
                <a16:creationId xmlns:a16="http://schemas.microsoft.com/office/drawing/2014/main" id="{B1C9431F-4D13-4769-A70A-69CB8DFD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" y="2471325"/>
            <a:ext cx="2533501" cy="25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3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28798" y="328641"/>
            <a:ext cx="560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Completemos participando  por turnos o chat. 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8" y="697972"/>
            <a:ext cx="10753008" cy="58203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9268" y="3959830"/>
            <a:ext cx="425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- Sus personajes generalmente son animales, con características humanas</a:t>
            </a:r>
            <a:r>
              <a:rPr lang="es-ES" sz="2000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9268" y="5117400"/>
            <a:ext cx="407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- Posee una enseñanza llamada MORALEJA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05302" y="39170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Inicio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74673" y="4559995"/>
            <a:ext cx="173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Desarrollo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71507" y="507751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Final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75341" y="5763731"/>
            <a:ext cx="146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Moraleja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249913" y="4098330"/>
            <a:ext cx="135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Enseñar</a:t>
            </a:r>
            <a:endParaRPr lang="es-E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1629" y="323397"/>
            <a:ext cx="10515600" cy="11135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COMPRENSIÓN LECTORA (</a:t>
            </a:r>
            <a:r>
              <a:rPr lang="es-ES" b="1" i="1" dirty="0"/>
              <a:t>Modelamiento</a:t>
            </a:r>
            <a:r>
              <a:rPr lang="es-E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Ahora leeremos la fábula y localizaremos la información en el texto.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1" y="1191774"/>
            <a:ext cx="6885667" cy="5169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7860114" y="1789627"/>
            <a:ext cx="3987897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¿Qué hizo despertar a la liebre?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A) La cercanía del león.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B) Los pasos del ciervo.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C) El ruido de la persecución.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60114" y="4228136"/>
            <a:ext cx="41185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¿Por qué el león dejó a la liebre?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A) Porque vio a la liebre dormir.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B) Porque quiso perseguir al ciervo.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C) Porque quiso comerla más tarde.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56249" y="2886891"/>
            <a:ext cx="5805808" cy="39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735812" y="2612571"/>
            <a:ext cx="5409571" cy="47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513621" y="261257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097301" y="227432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41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395</Words>
  <Application>Microsoft Office PowerPoint</Application>
  <PresentationFormat>Panorámica</PresentationFormat>
  <Paragraphs>78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Trebuchet MS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leeremos la fábula  “La cigarra y la hormiga”.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Jorge y Brenda</cp:lastModifiedBy>
  <cp:revision>117</cp:revision>
  <dcterms:created xsi:type="dcterms:W3CDTF">2020-08-19T13:37:35Z</dcterms:created>
  <dcterms:modified xsi:type="dcterms:W3CDTF">2020-09-26T21:30:46Z</dcterms:modified>
</cp:coreProperties>
</file>