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92" r:id="rId4"/>
    <p:sldId id="257" r:id="rId5"/>
    <p:sldId id="302" r:id="rId6"/>
    <p:sldId id="259" r:id="rId7"/>
    <p:sldId id="303" r:id="rId8"/>
    <p:sldId id="305" r:id="rId9"/>
    <p:sldId id="279" r:id="rId10"/>
    <p:sldId id="294" r:id="rId11"/>
    <p:sldId id="283" r:id="rId12"/>
    <p:sldId id="307" r:id="rId13"/>
    <p:sldId id="306" r:id="rId14"/>
    <p:sldId id="308" r:id="rId15"/>
    <p:sldId id="297" r:id="rId16"/>
    <p:sldId id="309" r:id="rId17"/>
    <p:sldId id="310" r:id="rId18"/>
    <p:sldId id="311" r:id="rId19"/>
    <p:sldId id="312" r:id="rId20"/>
    <p:sldId id="315" r:id="rId21"/>
    <p:sldId id="313" r:id="rId22"/>
    <p:sldId id="317" r:id="rId23"/>
    <p:sldId id="318" r:id="rId24"/>
    <p:sldId id="265" r:id="rId25"/>
    <p:sldId id="304" r:id="rId26"/>
    <p:sldId id="266" r:id="rId2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09CF25-903F-4F24-9284-EB0160CB8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8F09D3E-E2DC-4C8A-A77D-226F3D961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D6AA384-1DC6-498A-93BE-69689D20B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D8FA376-7B22-4A21-9AD9-846EFC41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BC0F33-E68D-4321-81F9-E59973C6E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804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68B3A9-C88A-4131-B982-203779FE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67BB1DA-FAC2-4493-A360-C2CF53749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28F661F-2920-41C8-B8CC-8289F88CE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7F87A7E-D079-4CD6-A1D3-AC7A6973D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4243C8A-7EE3-4E29-96EE-29C1E295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871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070C051-8182-4F2C-BA78-3FF7AB852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DCB85B1-1985-41E6-995B-627352DCC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697F5FD-DD74-42E9-A106-4DDF535B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EF632DA-F67F-4B90-B0B3-898B3A9EF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5D4DEDE-4C04-4129-A6D7-1647BCAD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557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2A252D-E03C-4494-8598-C32C6E063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481A1BD-F299-48F1-833F-637D7EC50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7ED60CA-C379-4F2E-A89E-EBE245892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F1C2D3B-441E-4C1C-902E-D4ADB2B64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E250C8F-AC02-4745-88D1-C178458A2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956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37A488-F402-44A1-9696-BD3C836CE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65B2A42-0301-4CA8-AD1A-31C66F0DC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56A1557-E149-434E-AF17-B282DB19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6CE15DD-BFB7-4CA4-833D-516EC657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9E7A25B-FEBA-4862-BF4F-B735EB72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317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B6FD12-701C-40D2-8420-4081CD2A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2DBC0A9-21AE-4630-9815-54DBE2ABB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FE2FAD4-30FD-41FE-915A-85D52D110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B97A06D-9A68-4B46-BDCC-88B089C05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7BA21D3-F829-49F2-8401-4B7E41F75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1950BBA-AF95-4937-88FB-B6968183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839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464E61-74DF-48C6-BDE9-8971E50C1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4950361-F64E-4718-89F1-44D3D5F34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93921EE-21D4-4592-8A71-F50494C6D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13FFE26-C6CD-4098-92EE-F895D7443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E33E58EA-7DAC-4739-8885-BC9961E361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B1E03E5-1C4A-4EF3-8C3C-C25E928B9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F51D72F-7E14-46ED-9A0B-CB837DA28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8C43A9A0-8A43-4220-86B4-12084243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305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D56163-D3AC-4211-A16B-B6A0AB7F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8385D4D-A3DB-4C1B-9FE4-104848AE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B5081AC7-FDA7-424A-AD03-516118F6A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79918A4-DB0F-4323-B8FC-FDD0C147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426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45B5A761-3A5A-4D80-A0DE-33AD1BE1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C166128-2860-4CB3-8DB0-943DA82A0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8CCEF4A-0A21-4654-8F90-2A5C4D17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60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1E8E48-699E-420B-9727-19E35B76E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6F4F874-74CF-4363-86A8-0CD8C13B5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4B4F714-4400-4962-8AB9-53535DD98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E044B61-81AD-4963-9B06-65C7A6094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ADA81C3-4590-4D2F-BF58-D790C32D1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6326319-E75B-45F3-9D54-C2FAF4B82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153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878034-2D6B-455A-B11F-23439C0B1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9C91023-A1E1-4565-9260-D9BF38D0E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90A9E2F-E4AD-4EED-ABC2-F4A4720B2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C948A58-02B2-43E5-8174-359DD8B7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AF16D0C-0366-4BF1-B29B-6E4D21271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E92A2F0-AAA3-4ED4-B090-DEAFC22E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210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621BD03-66FD-41FB-8706-4D019BCCA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B120D33-8264-4871-9BEC-1126F604D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F84E0-E3A9-4CDC-A06F-C19A77686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195E8-975E-4FF6-B551-D60468D5D04B}" type="datetimeFigureOut">
              <a:rPr lang="es-CL" smtClean="0"/>
              <a:t>06-11-2020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3B799A4-D1D8-4CED-9A78-0A3E80441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6D2C37B-53D1-4C12-BDDB-6C0A49070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801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51" y="190907"/>
            <a:ext cx="11218572" cy="6322435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00CD1220-C876-4B51-A4C9-6711E33BB7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951" y="190907"/>
            <a:ext cx="1836425" cy="197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C06481D4-BA30-486C-9EC5-5FE061E1E238}"/>
              </a:ext>
            </a:extLst>
          </p:cNvPr>
          <p:cNvSpPr txBox="1"/>
          <p:nvPr/>
        </p:nvSpPr>
        <p:spPr>
          <a:xfrm>
            <a:off x="891310" y="3214328"/>
            <a:ext cx="61018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s-CL" sz="2000" b="1" dirty="0">
                <a:solidFill>
                  <a:srgbClr val="002060"/>
                </a:solidFill>
                <a:latin typeface="Gill Sans MT" panose="020B0502020104020203"/>
              </a:rPr>
              <a:t>Profesora Jefe : Verónica Rosales</a:t>
            </a:r>
            <a:r>
              <a:rPr lang="es-CL" sz="2000" b="1" dirty="0" smtClean="0">
                <a:solidFill>
                  <a:srgbClr val="002060"/>
                </a:solidFill>
                <a:latin typeface="Gill Sans MT" panose="020B0502020104020203"/>
              </a:rPr>
              <a:t>.</a:t>
            </a:r>
          </a:p>
          <a:p>
            <a:pPr defTabSz="457200">
              <a:defRPr/>
            </a:pPr>
            <a:r>
              <a:rPr lang="es-CL" sz="2000" b="1" dirty="0">
                <a:solidFill>
                  <a:srgbClr val="002060"/>
                </a:solidFill>
                <a:latin typeface="Gill Sans MT" panose="020B0502020104020203"/>
              </a:rPr>
              <a:t> </a:t>
            </a:r>
            <a:r>
              <a:rPr lang="es-CL" sz="2000" b="1" dirty="0" smtClean="0">
                <a:solidFill>
                  <a:srgbClr val="002060"/>
                </a:solidFill>
                <a:latin typeface="Gill Sans MT" panose="020B0502020104020203"/>
              </a:rPr>
              <a:t>                          Bani Hidalgo.</a:t>
            </a:r>
            <a:endParaRPr lang="es-CL" sz="2000" b="1" dirty="0">
              <a:solidFill>
                <a:srgbClr val="002060"/>
              </a:solidFill>
              <a:latin typeface="Gill Sans MT" panose="020B0502020104020203"/>
            </a:endParaRPr>
          </a:p>
          <a:p>
            <a:pPr defTabSz="457200">
              <a:defRPr/>
            </a:pPr>
            <a:r>
              <a:rPr lang="es-CL" sz="2000" b="1" dirty="0" smtClean="0">
                <a:solidFill>
                  <a:srgbClr val="002060"/>
                </a:solidFill>
                <a:latin typeface="Gill Sans MT" panose="020B0502020104020203"/>
              </a:rPr>
              <a:t>Asistente</a:t>
            </a:r>
            <a:r>
              <a:rPr lang="es-CL" sz="2000" b="1" dirty="0">
                <a:solidFill>
                  <a:srgbClr val="002060"/>
                </a:solidFill>
                <a:latin typeface="Gill Sans MT" panose="020B0502020104020203"/>
              </a:rPr>
              <a:t>: Romané Chamorro</a:t>
            </a:r>
          </a:p>
          <a:p>
            <a:pPr defTabSz="457200">
              <a:defRPr/>
            </a:pPr>
            <a:r>
              <a:rPr lang="es-CL" sz="2000" b="1" dirty="0" smtClean="0">
                <a:solidFill>
                  <a:srgbClr val="002060"/>
                </a:solidFill>
                <a:latin typeface="Trebuchet MS" panose="020B0603020202020204"/>
              </a:rPr>
              <a:t>Curso</a:t>
            </a:r>
            <a:r>
              <a:rPr lang="es-CL" sz="2000" b="1" dirty="0">
                <a:solidFill>
                  <a:srgbClr val="002060"/>
                </a:solidFill>
                <a:latin typeface="Trebuchet MS" panose="020B0603020202020204"/>
              </a:rPr>
              <a:t>: </a:t>
            </a:r>
            <a:r>
              <a:rPr lang="es-CL" sz="2000" b="1" dirty="0" smtClean="0">
                <a:solidFill>
                  <a:srgbClr val="002060"/>
                </a:solidFill>
                <a:latin typeface="Trebuchet MS" panose="020B0603020202020204"/>
              </a:rPr>
              <a:t>2º </a:t>
            </a:r>
            <a:r>
              <a:rPr lang="es-CL" sz="2000" b="1" dirty="0">
                <a:solidFill>
                  <a:srgbClr val="002060"/>
                </a:solidFill>
                <a:latin typeface="Trebuchet MS" panose="020B0603020202020204"/>
              </a:rPr>
              <a:t>básico 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19D9318F-4A63-4F62-B472-6A9A256D46D2}"/>
              </a:ext>
            </a:extLst>
          </p:cNvPr>
          <p:cNvSpPr/>
          <p:nvPr/>
        </p:nvSpPr>
        <p:spPr>
          <a:xfrm>
            <a:off x="3942240" y="541113"/>
            <a:ext cx="54131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Colegio </a:t>
            </a:r>
            <a:endParaRPr lang="es-ES" sz="54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s-E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Hermanos </a:t>
            </a:r>
            <a:r>
              <a:rPr lang="es-E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Carrera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5281437" y="2274906"/>
            <a:ext cx="52695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HISTORIA, GEO. Y C. SOCIALES</a:t>
            </a:r>
            <a:endParaRPr lang="es-ES" sz="32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s-ES" sz="3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SEMANA </a:t>
            </a:r>
            <a:r>
              <a:rPr lang="es-ES" sz="32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31 y 32</a:t>
            </a:r>
            <a:endParaRPr 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38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05394" y="254912"/>
            <a:ext cx="1045028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2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Pueblos originarios de la Zona Sur de Chile.</a:t>
            </a:r>
            <a:endParaRPr kumimoji="0" lang="es-ES" altLang="es-ES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536" y="1333908"/>
            <a:ext cx="5815149" cy="452127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40" y="1009242"/>
            <a:ext cx="5591954" cy="526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8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064" y="431075"/>
            <a:ext cx="10399869" cy="539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552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509" y="167881"/>
            <a:ext cx="7328262" cy="652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942" y="0"/>
            <a:ext cx="9379130" cy="663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170" y="105454"/>
            <a:ext cx="9000521" cy="662191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129245" y="5799909"/>
            <a:ext cx="1457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Nómade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8412854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64823" y="94052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207623" y="326462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647465" y="132712"/>
            <a:ext cx="110918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800" b="1" u="sng" dirty="0" smtClean="0"/>
              <a:t>ACTIVIDAD</a:t>
            </a:r>
          </a:p>
          <a:p>
            <a:pPr lvl="0" algn="ctr"/>
            <a:endParaRPr lang="es-ES" sz="2800" b="1" dirty="0" smtClean="0"/>
          </a:p>
          <a:p>
            <a:pPr lvl="0"/>
            <a:r>
              <a:rPr lang="es-ES" sz="2800" b="1" dirty="0" smtClean="0"/>
              <a:t>1. Con </a:t>
            </a:r>
            <a:r>
              <a:rPr lang="es-ES" sz="2800" b="1" dirty="0"/>
              <a:t>la información entregada en la guía, </a:t>
            </a:r>
            <a:r>
              <a:rPr lang="es-ES" sz="2800" b="1" u="sng" dirty="0"/>
              <a:t>une</a:t>
            </a:r>
            <a:r>
              <a:rPr lang="es-ES" sz="2800" b="1" dirty="0"/>
              <a:t> con una </a:t>
            </a:r>
            <a:r>
              <a:rPr lang="es-ES" sz="2800" b="1" u="sng" dirty="0"/>
              <a:t>línea</a:t>
            </a:r>
            <a:r>
              <a:rPr lang="es-ES" sz="2800" b="1" dirty="0"/>
              <a:t> las </a:t>
            </a:r>
            <a:r>
              <a:rPr lang="es-ES" sz="2800" b="1" u="sng" dirty="0"/>
              <a:t>características</a:t>
            </a:r>
            <a:r>
              <a:rPr lang="es-ES" sz="2800" b="1" dirty="0"/>
              <a:t> que corresponden a cada pueblo de la Zona </a:t>
            </a:r>
            <a:r>
              <a:rPr lang="es-ES" sz="2800" b="1" dirty="0" smtClean="0"/>
              <a:t>Sur </a:t>
            </a:r>
            <a:r>
              <a:rPr lang="es-ES" sz="2800" b="1" dirty="0" err="1" smtClean="0"/>
              <a:t>Onas</a:t>
            </a:r>
            <a:r>
              <a:rPr lang="es-ES" sz="2800" b="1" dirty="0" smtClean="0"/>
              <a:t>, </a:t>
            </a:r>
            <a:r>
              <a:rPr lang="es-ES" sz="2800" b="1" dirty="0" err="1" smtClean="0"/>
              <a:t>Chonos</a:t>
            </a:r>
            <a:r>
              <a:rPr lang="es-ES" sz="2800" b="1" dirty="0" smtClean="0"/>
              <a:t>, Alacalufe y </a:t>
            </a:r>
            <a:r>
              <a:rPr lang="es-ES" sz="2800" b="1" dirty="0" err="1" smtClean="0"/>
              <a:t>Yaganes</a:t>
            </a:r>
            <a:r>
              <a:rPr lang="es-ES" sz="2800" b="1" dirty="0" smtClean="0"/>
              <a:t>.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417689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96" y="4701708"/>
            <a:ext cx="1990725" cy="18383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96" y="679908"/>
            <a:ext cx="2085975" cy="1619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62" y="2610838"/>
            <a:ext cx="2530041" cy="1779190"/>
          </a:xfrm>
          <a:prstGeom prst="rect">
            <a:avLst/>
          </a:prstGeom>
        </p:spPr>
      </p:pic>
      <p:sp>
        <p:nvSpPr>
          <p:cNvPr id="5" name="AutoShape 4"/>
          <p:cNvSpPr>
            <a:spLocks noChangeShapeType="1"/>
          </p:cNvSpPr>
          <p:nvPr/>
        </p:nvSpPr>
        <p:spPr bwMode="auto">
          <a:xfrm flipV="1">
            <a:off x="2525994" y="4907104"/>
            <a:ext cx="5720468" cy="984371"/>
          </a:xfrm>
          <a:prstGeom prst="straightConnector1">
            <a:avLst/>
          </a:prstGeom>
          <a:ln w="57150">
            <a:solidFill>
              <a:srgbClr val="00B0F0"/>
            </a:solidFill>
            <a:prstDash val="dash"/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</p:txBody>
      </p:sp>
      <p:sp>
        <p:nvSpPr>
          <p:cNvPr id="6" name="AutoShape 4"/>
          <p:cNvSpPr>
            <a:spLocks noChangeShapeType="1"/>
          </p:cNvSpPr>
          <p:nvPr/>
        </p:nvSpPr>
        <p:spPr bwMode="auto">
          <a:xfrm flipV="1">
            <a:off x="2669521" y="849084"/>
            <a:ext cx="6019934" cy="639263"/>
          </a:xfrm>
          <a:prstGeom prst="straightConnector1">
            <a:avLst/>
          </a:prstGeom>
          <a:ln w="57150">
            <a:solidFill>
              <a:srgbClr val="00FF00"/>
            </a:solidFill>
            <a:prstDash val="dash"/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</p:txBody>
      </p:sp>
      <p:sp>
        <p:nvSpPr>
          <p:cNvPr id="7" name="AutoShape 4"/>
          <p:cNvSpPr>
            <a:spLocks noChangeShapeType="1"/>
          </p:cNvSpPr>
          <p:nvPr/>
        </p:nvSpPr>
        <p:spPr bwMode="auto">
          <a:xfrm flipV="1">
            <a:off x="3016613" y="849086"/>
            <a:ext cx="5816534" cy="2651347"/>
          </a:xfrm>
          <a:prstGeom prst="straightConnector1">
            <a:avLst/>
          </a:prstGeom>
          <a:ln w="57150">
            <a:solidFill>
              <a:srgbClr val="002060"/>
            </a:solidFill>
            <a:prstDash val="dash"/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</p:txBody>
      </p:sp>
      <p:sp>
        <p:nvSpPr>
          <p:cNvPr id="8" name="AutoShape 4"/>
          <p:cNvSpPr>
            <a:spLocks noChangeShapeType="1"/>
          </p:cNvSpPr>
          <p:nvPr/>
        </p:nvSpPr>
        <p:spPr bwMode="auto">
          <a:xfrm flipV="1">
            <a:off x="2574271" y="953589"/>
            <a:ext cx="6258876" cy="4190894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</p:txBody>
      </p:sp>
      <p:sp>
        <p:nvSpPr>
          <p:cNvPr id="9" name="AutoShape 4"/>
          <p:cNvSpPr>
            <a:spLocks noChangeShapeType="1"/>
          </p:cNvSpPr>
          <p:nvPr/>
        </p:nvSpPr>
        <p:spPr bwMode="auto">
          <a:xfrm>
            <a:off x="2669521" y="1660220"/>
            <a:ext cx="5769084" cy="433542"/>
          </a:xfrm>
          <a:prstGeom prst="straightConnector1">
            <a:avLst/>
          </a:prstGeom>
          <a:ln w="57150">
            <a:solidFill>
              <a:srgbClr val="FFC000"/>
            </a:solidFill>
            <a:prstDash val="dash"/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</p:txBody>
      </p:sp>
      <p:sp>
        <p:nvSpPr>
          <p:cNvPr id="10" name="AutoShape 4"/>
          <p:cNvSpPr>
            <a:spLocks noChangeShapeType="1"/>
          </p:cNvSpPr>
          <p:nvPr/>
        </p:nvSpPr>
        <p:spPr bwMode="auto">
          <a:xfrm flipV="1">
            <a:off x="2819335" y="2310695"/>
            <a:ext cx="5619270" cy="1406672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</p:txBody>
      </p:sp>
      <p:sp>
        <p:nvSpPr>
          <p:cNvPr id="11" name="AutoShape 4"/>
          <p:cNvSpPr>
            <a:spLocks noChangeShapeType="1"/>
          </p:cNvSpPr>
          <p:nvPr/>
        </p:nvSpPr>
        <p:spPr bwMode="auto">
          <a:xfrm>
            <a:off x="2656422" y="1876991"/>
            <a:ext cx="5590040" cy="1570580"/>
          </a:xfrm>
          <a:prstGeom prst="straightConnector1">
            <a:avLst/>
          </a:prstGeom>
          <a:ln w="57150">
            <a:solidFill>
              <a:srgbClr val="7030A0"/>
            </a:solidFill>
            <a:prstDash val="dash"/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</p:txBody>
      </p:sp>
      <p:sp>
        <p:nvSpPr>
          <p:cNvPr id="12" name="AutoShape 4"/>
          <p:cNvSpPr>
            <a:spLocks noChangeShapeType="1"/>
          </p:cNvSpPr>
          <p:nvPr/>
        </p:nvSpPr>
        <p:spPr bwMode="auto">
          <a:xfrm flipV="1">
            <a:off x="2819335" y="3728905"/>
            <a:ext cx="5398960" cy="92966"/>
          </a:xfrm>
          <a:prstGeom prst="straightConnector1">
            <a:avLst/>
          </a:prstGeom>
          <a:ln w="57150">
            <a:solidFill>
              <a:srgbClr val="FFC000"/>
            </a:solidFill>
            <a:prstDash val="dash"/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833147" y="527278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Nómade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438605" y="1775938"/>
            <a:ext cx="3557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Usaban embarcaciones</a:t>
            </a:r>
            <a:endParaRPr lang="es-ES" sz="28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438605" y="3020105"/>
            <a:ext cx="3403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Se dedicaban a la pesca y </a:t>
            </a:r>
          </a:p>
          <a:p>
            <a:r>
              <a:rPr lang="es-ES" sz="2400" dirty="0" smtClean="0"/>
              <a:t>recolección de mariscos.</a:t>
            </a:r>
            <a:endParaRPr lang="es-ES" sz="2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38605" y="4202692"/>
            <a:ext cx="33084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Se dedicaban a la caza y </a:t>
            </a:r>
          </a:p>
          <a:p>
            <a:r>
              <a:rPr lang="es-ES" sz="2400" dirty="0" smtClean="0"/>
              <a:t>Recolección de hongos y </a:t>
            </a:r>
          </a:p>
          <a:p>
            <a:r>
              <a:rPr lang="es-ES" sz="2400" dirty="0" smtClean="0"/>
              <a:t>Frutos.</a:t>
            </a:r>
            <a:endParaRPr lang="es-ES" sz="2400" dirty="0"/>
          </a:p>
        </p:txBody>
      </p:sp>
      <p:sp>
        <p:nvSpPr>
          <p:cNvPr id="17" name="AutoShape 4"/>
          <p:cNvSpPr>
            <a:spLocks noChangeShapeType="1"/>
          </p:cNvSpPr>
          <p:nvPr/>
        </p:nvSpPr>
        <p:spPr bwMode="auto">
          <a:xfrm flipV="1">
            <a:off x="2678394" y="5891474"/>
            <a:ext cx="5433640" cy="152400"/>
          </a:xfrm>
          <a:prstGeom prst="straightConnector1">
            <a:avLst/>
          </a:prstGeom>
          <a:ln w="57150">
            <a:solidFill>
              <a:schemeClr val="accent6"/>
            </a:solidFill>
            <a:prstDash val="dash"/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</p:txBody>
      </p:sp>
      <p:sp>
        <p:nvSpPr>
          <p:cNvPr id="18" name="CuadroTexto 17"/>
          <p:cNvSpPr txBox="1"/>
          <p:nvPr/>
        </p:nvSpPr>
        <p:spPr>
          <a:xfrm>
            <a:off x="8438605" y="5582209"/>
            <a:ext cx="3472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Cazaban con arco y flecha.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809041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463" y="5746843"/>
            <a:ext cx="2452145" cy="923925"/>
          </a:xfrm>
          <a:prstGeom prst="rect">
            <a:avLst/>
          </a:prstGeom>
        </p:spPr>
      </p:pic>
      <p:pic>
        <p:nvPicPr>
          <p:cNvPr id="4" name="image8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3954" y="263344"/>
            <a:ext cx="2645863" cy="1137285"/>
          </a:xfrm>
          <a:prstGeom prst="rect">
            <a:avLst/>
          </a:prstGeom>
        </p:spPr>
      </p:pic>
      <p:pic>
        <p:nvPicPr>
          <p:cNvPr id="6" name="image10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1665" y="2849790"/>
            <a:ext cx="2160771" cy="880110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645909"/>
              </p:ext>
            </p:extLst>
          </p:nvPr>
        </p:nvGraphicFramePr>
        <p:xfrm>
          <a:off x="8157548" y="1147945"/>
          <a:ext cx="2540933" cy="45531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540933">
                  <a:extLst>
                    <a:ext uri="{9D8B030D-6E8A-4147-A177-3AD203B41FA5}">
                      <a16:colId xmlns:a16="http://schemas.microsoft.com/office/drawing/2014/main" xmlns="" val="3984539492"/>
                    </a:ext>
                  </a:extLst>
                </a:gridCol>
              </a:tblGrid>
              <a:tr h="774939">
                <a:tc>
                  <a:txBody>
                    <a:bodyPr/>
                    <a:lstStyle/>
                    <a:p>
                      <a:pPr marL="448945" marR="447040" algn="ctr">
                        <a:spcBef>
                          <a:spcPts val="158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Mapuche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51729164"/>
                  </a:ext>
                </a:extLst>
              </a:tr>
              <a:tr h="748613">
                <a:tc>
                  <a:txBody>
                    <a:bodyPr/>
                    <a:lstStyle/>
                    <a:p>
                      <a:pPr marL="449580" marR="447040" algn="ctr">
                        <a:spcBef>
                          <a:spcPts val="1365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Rapa </a:t>
                      </a:r>
                      <a:r>
                        <a:rPr lang="es-E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Nui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74518614"/>
                  </a:ext>
                </a:extLst>
              </a:tr>
              <a:tr h="774939">
                <a:tc>
                  <a:txBody>
                    <a:bodyPr/>
                    <a:lstStyle/>
                    <a:p>
                      <a:pPr marL="449580" marR="447040" algn="ctr">
                        <a:spcBef>
                          <a:spcPts val="1355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Atacameños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733513074"/>
                  </a:ext>
                </a:extLst>
              </a:tr>
              <a:tr h="748613">
                <a:tc>
                  <a:txBody>
                    <a:bodyPr/>
                    <a:lstStyle/>
                    <a:p>
                      <a:pPr marL="449580" marR="447040" algn="ctr">
                        <a:spcBef>
                          <a:spcPts val="1365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Chonos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07398420"/>
                  </a:ext>
                </a:extLst>
              </a:tr>
              <a:tr h="729648">
                <a:tc>
                  <a:txBody>
                    <a:bodyPr/>
                    <a:lstStyle/>
                    <a:p>
                      <a:pPr marL="449580" marR="446405" algn="ctr">
                        <a:spcBef>
                          <a:spcPts val="1355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Onas</a:t>
                      </a:r>
                      <a:endParaRPr lang="es-E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330775585"/>
                  </a:ext>
                </a:extLst>
              </a:tr>
              <a:tr h="776376">
                <a:tc>
                  <a:txBody>
                    <a:bodyPr/>
                    <a:lstStyle/>
                    <a:p>
                      <a:pPr marL="449580" marR="447040" algn="ctr">
                        <a:spcBef>
                          <a:spcPts val="1365"/>
                        </a:spcBef>
                        <a:spcAft>
                          <a:spcPts val="0"/>
                        </a:spcAft>
                      </a:pPr>
                      <a:endParaRPr lang="es-ES" sz="105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1363924"/>
                  </a:ext>
                </a:extLst>
              </a:tr>
            </a:tbl>
          </a:graphicData>
        </a:graphic>
      </p:graphicFrame>
      <p:sp>
        <p:nvSpPr>
          <p:cNvPr id="9" name="AutoShape 2" descr="Selknam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176" y="3847784"/>
            <a:ext cx="2571750" cy="178117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388608" y="150859"/>
            <a:ext cx="869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2. Une con una línea el dibujo que corresponde al pueblo estudiado:</a:t>
            </a:r>
            <a:endParaRPr lang="es-ES" sz="2400" dirty="0"/>
          </a:p>
        </p:txBody>
      </p:sp>
      <p:cxnSp>
        <p:nvCxnSpPr>
          <p:cNvPr id="13" name="Conector recto de flecha 12"/>
          <p:cNvCxnSpPr/>
          <p:nvPr/>
        </p:nvCxnSpPr>
        <p:spPr>
          <a:xfrm flipH="1">
            <a:off x="3605349" y="1632857"/>
            <a:ext cx="4846320" cy="4454434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>
            <a:off x="3399859" y="2246811"/>
            <a:ext cx="5339192" cy="1043034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endCxn id="19" idx="3"/>
          </p:cNvCxnSpPr>
          <p:nvPr/>
        </p:nvCxnSpPr>
        <p:spPr>
          <a:xfrm flipH="1" flipV="1">
            <a:off x="3230072" y="2102690"/>
            <a:ext cx="5339162" cy="778342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9" name="image11.jpe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3770" y="1437051"/>
            <a:ext cx="2306302" cy="1331277"/>
          </a:xfrm>
          <a:prstGeom prst="rect">
            <a:avLst/>
          </a:prstGeom>
        </p:spPr>
      </p:pic>
      <p:cxnSp>
        <p:nvCxnSpPr>
          <p:cNvPr id="22" name="Conector recto de flecha 21"/>
          <p:cNvCxnSpPr/>
          <p:nvPr/>
        </p:nvCxnSpPr>
        <p:spPr>
          <a:xfrm flipH="1" flipV="1">
            <a:off x="3211868" y="906668"/>
            <a:ext cx="5239801" cy="2689912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H="1">
            <a:off x="2769326" y="4298641"/>
            <a:ext cx="5682343" cy="43973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8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779294" y="385011"/>
            <a:ext cx="6352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Pueblos originarios de ayer y hoy</a:t>
            </a:r>
            <a:endParaRPr lang="es-ES" sz="3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79" y="1942848"/>
            <a:ext cx="8470984" cy="405708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 flipH="1">
            <a:off x="372979" y="1263316"/>
            <a:ext cx="289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Página 70 y 71 del libro: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87440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253" y="293351"/>
            <a:ext cx="9805737" cy="566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4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695920" y="152290"/>
            <a:ext cx="655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Recordemos las normas de la sala virtual: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B236E16-343E-427D-9C50-712D79098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5" y="1280160"/>
            <a:ext cx="1467469" cy="44413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9794" y="613955"/>
            <a:ext cx="10201275" cy="51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1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597" y="0"/>
            <a:ext cx="7355256" cy="640429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05326" y="204536"/>
            <a:ext cx="38942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Cosas que han cambiado:</a:t>
            </a:r>
          </a:p>
          <a:p>
            <a:r>
              <a:rPr lang="es-ES" sz="2800" dirty="0" smtClean="0"/>
              <a:t>Página 84 y 85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91329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732" y="0"/>
            <a:ext cx="8937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74767" y="287381"/>
            <a:ext cx="1089442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Actividad en tu cuaderno.</a:t>
            </a:r>
          </a:p>
          <a:p>
            <a:pPr marL="457200" indent="-457200">
              <a:buAutoNum type="arabicPeriod"/>
            </a:pPr>
            <a:r>
              <a:rPr lang="es-ES" sz="2400" dirty="0" smtClean="0"/>
              <a:t>En tu cuaderno escribe la fecha y el objetivo de la clase:</a:t>
            </a:r>
          </a:p>
          <a:p>
            <a:pPr marL="457200" indent="-457200">
              <a:buAutoNum type="arabicPeriod"/>
            </a:pPr>
            <a:endParaRPr lang="es-ES" sz="2400" dirty="0" smtClean="0"/>
          </a:p>
          <a:p>
            <a:r>
              <a:rPr lang="es-ES" sz="2400" b="1" dirty="0" smtClean="0"/>
              <a:t>Fecha</a:t>
            </a:r>
            <a:r>
              <a:rPr lang="es-ES" sz="2400" dirty="0" smtClean="0"/>
              <a:t>: 13 de noviembre</a:t>
            </a:r>
          </a:p>
          <a:p>
            <a:r>
              <a:rPr lang="es-ES" sz="2400" b="1" dirty="0" smtClean="0"/>
              <a:t>Objetivo</a:t>
            </a:r>
            <a:r>
              <a:rPr lang="es-ES" sz="2400" dirty="0" smtClean="0"/>
              <a:t>: </a:t>
            </a:r>
            <a:r>
              <a:rPr lang="es-ES" sz="2400" dirty="0"/>
              <a:t>Describir características de los pueblos originarios, Zona Sur, manteniendo una actitud de respeto hacia nuestros antepasados.</a:t>
            </a:r>
            <a:endParaRPr lang="es-CL" sz="2400" b="1" dirty="0">
              <a:solidFill>
                <a:prstClr val="black"/>
              </a:solidFill>
              <a:latin typeface="Tw Cen MT" panose="020B0602020104020603"/>
            </a:endParaRPr>
          </a:p>
          <a:p>
            <a:endParaRPr lang="es-ES" sz="2400" dirty="0" smtClean="0"/>
          </a:p>
          <a:p>
            <a:r>
              <a:rPr lang="es-ES" sz="2400" dirty="0" smtClean="0"/>
              <a:t>2. Escribe una característica que recuerdes de la clase de los pueblos originarios de la Zona Sur y has un dibujo de cada uno de ellos:</a:t>
            </a:r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961662" y="3694176"/>
          <a:ext cx="10507527" cy="31638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66518">
                  <a:extLst>
                    <a:ext uri="{9D8B030D-6E8A-4147-A177-3AD203B41FA5}">
                      <a16:colId xmlns:a16="http://schemas.microsoft.com/office/drawing/2014/main" xmlns="" val="1633614239"/>
                    </a:ext>
                  </a:extLst>
                </a:gridCol>
                <a:gridCol w="7541009">
                  <a:extLst>
                    <a:ext uri="{9D8B030D-6E8A-4147-A177-3AD203B41FA5}">
                      <a16:colId xmlns:a16="http://schemas.microsoft.com/office/drawing/2014/main" xmlns="" val="36828701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</a:rPr>
                        <a:t>Pueblo zona Sur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</a:rPr>
                        <a:t>Característica</a:t>
                      </a:r>
                      <a:endParaRPr lang="es-E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1709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err="1">
                          <a:effectLst/>
                        </a:rPr>
                        <a:t>Chonos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r>
                        <a:rPr lang="es-ES" sz="1800" dirty="0" smtClean="0">
                          <a:effectLst/>
                        </a:rPr>
                        <a:t>Se</a:t>
                      </a:r>
                      <a:r>
                        <a:rPr lang="es-ES" sz="1800" baseline="0" dirty="0" smtClean="0">
                          <a:effectLst/>
                        </a:rPr>
                        <a:t> desplazaban en canoas.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3879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Yaganes y Alacalufes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051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err="1">
                          <a:effectLst/>
                        </a:rPr>
                        <a:t>Onas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6047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159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4807" y="579512"/>
            <a:ext cx="4255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3. Dibujar una ruca antigua y una moderna: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613953" y="1438123"/>
          <a:ext cx="1082911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4555">
                  <a:extLst>
                    <a:ext uri="{9D8B030D-6E8A-4147-A177-3AD203B41FA5}">
                      <a16:colId xmlns:a16="http://schemas.microsoft.com/office/drawing/2014/main" xmlns="" val="4219196600"/>
                    </a:ext>
                  </a:extLst>
                </a:gridCol>
                <a:gridCol w="5414555">
                  <a:extLst>
                    <a:ext uri="{9D8B030D-6E8A-4147-A177-3AD203B41FA5}">
                      <a16:colId xmlns:a16="http://schemas.microsoft.com/office/drawing/2014/main" xmlns="" val="16172419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0836185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313" y="1594333"/>
            <a:ext cx="39433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21BC9B6-5491-4E08-8ED8-0357D2758479}"/>
              </a:ext>
            </a:extLst>
          </p:cNvPr>
          <p:cNvSpPr/>
          <p:nvPr/>
        </p:nvSpPr>
        <p:spPr>
          <a:xfrm>
            <a:off x="371037" y="186651"/>
            <a:ext cx="7553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Reflexión de lo aprendido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B236E16-343E-427D-9C50-712D79098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37" y="1492194"/>
            <a:ext cx="1614517" cy="326268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512422" y="977568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¿En </a:t>
            </a:r>
            <a:r>
              <a:rPr lang="es-CL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qué lugar habitaba </a:t>
            </a:r>
            <a:r>
              <a:rPr lang="es-CL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 pueblo </a:t>
            </a:r>
            <a:r>
              <a:rPr lang="es-CL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Ona</a:t>
            </a:r>
            <a:r>
              <a:rPr lang="es-CL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s-C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Zona Norte de Chile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es-CL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En Isla de Pascua, ubicada en el océano atlántico.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s-CL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Zona Sur de Chile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460173" y="2447092"/>
            <a:ext cx="6096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269240" algn="l"/>
              </a:tabLst>
            </a:pPr>
            <a:r>
              <a:rPr lang="es-CL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¿Cuál era el pueblo que cazaba con arco y flecha?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s-E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Chonos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s-ES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Onas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s-CL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Alacalufes y </a:t>
            </a:r>
            <a:r>
              <a:rPr lang="es-CL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Yaganes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2460173" y="1934772"/>
            <a:ext cx="413658" cy="39188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2305593" y="3392835"/>
            <a:ext cx="413658" cy="39188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460173" y="4252604"/>
            <a:ext cx="6096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269240" algn="l"/>
              </a:tabLst>
            </a:pPr>
            <a:r>
              <a:rPr lang="es-CL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s-CL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¿Estos pueblos se trasladaban de un lugar a otro, por lo tanto eran..?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Nómades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Sedentario</a:t>
            </a:r>
            <a:endParaRPr lang="es-ES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2445963" y="5181207"/>
            <a:ext cx="413658" cy="39188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01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  <p:bldP spid="5" grpId="0" animBg="1"/>
      <p:bldP spid="8" grpId="0" animBg="1"/>
      <p:bldP spid="9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trabajamos hoy?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36" y="1913572"/>
            <a:ext cx="9918927" cy="316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8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nes bonitas con flores y plantas 3ª parte CERRADO | Página 2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643" y="652566"/>
            <a:ext cx="7091387" cy="507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11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695920" y="152290"/>
            <a:ext cx="655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Recordemos las normas de la sala virtual: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EB236E16-343E-427D-9C50-712D79098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5" y="1280160"/>
            <a:ext cx="1467469" cy="444137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45388" y="613955"/>
            <a:ext cx="10102623" cy="51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FCEB4E8-973F-4E63-9064-854CF9B431AA}"/>
              </a:ext>
            </a:extLst>
          </p:cNvPr>
          <p:cNvSpPr txBox="1"/>
          <p:nvPr/>
        </p:nvSpPr>
        <p:spPr>
          <a:xfrm>
            <a:off x="2054173" y="447554"/>
            <a:ext cx="8017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CL" sz="5400" b="1" dirty="0">
                <a:solidFill>
                  <a:prstClr val="black"/>
                </a:solidFill>
                <a:latin typeface="Tw Cen MT" panose="020B0602020104020603"/>
              </a:rPr>
              <a:t>¿Qué aprenderemos hoy?</a:t>
            </a:r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xmlns="" id="{FECB72CB-FB91-4E88-BAEB-B606B19298EE}"/>
              </a:ext>
            </a:extLst>
          </p:cNvPr>
          <p:cNvSpPr/>
          <p:nvPr/>
        </p:nvSpPr>
        <p:spPr>
          <a:xfrm rot="16200000">
            <a:off x="779316" y="1598254"/>
            <a:ext cx="1058092" cy="1491623"/>
          </a:xfrm>
          <a:prstGeom prst="downArrow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FCEB4E8-973F-4E63-9064-854CF9B431AA}"/>
              </a:ext>
            </a:extLst>
          </p:cNvPr>
          <p:cNvSpPr txBox="1"/>
          <p:nvPr/>
        </p:nvSpPr>
        <p:spPr>
          <a:xfrm>
            <a:off x="2237053" y="1995949"/>
            <a:ext cx="8906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sz="3600" dirty="0"/>
              <a:t>Describir características de los pueblos </a:t>
            </a:r>
            <a:r>
              <a:rPr lang="es-ES" sz="3600" dirty="0" smtClean="0"/>
              <a:t>originarios, </a:t>
            </a:r>
            <a:r>
              <a:rPr lang="es-ES" sz="3600" dirty="0"/>
              <a:t>Zona </a:t>
            </a:r>
            <a:r>
              <a:rPr lang="es-ES" sz="3600" dirty="0" smtClean="0"/>
              <a:t>Sur, manteniendo una actitud de respeto hacia nuestros antepasados.</a:t>
            </a:r>
            <a:endParaRPr lang="es-CL" sz="3600" b="1" dirty="0">
              <a:solidFill>
                <a:prstClr val="black"/>
              </a:solidFill>
              <a:latin typeface="Tw Cen MT" panose="020B0602020104020603"/>
            </a:endParaRPr>
          </a:p>
        </p:txBody>
      </p:sp>
      <p:sp>
        <p:nvSpPr>
          <p:cNvPr id="2" name="AutoShape 2" descr="Bandera Mapuche » Litoral Poeta y de las Artes - Chi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423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dirty="0" smtClean="0"/>
              <a:t>Verifiquemos si se comprendió el objetivo.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283028" y="1690688"/>
            <a:ext cx="86258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Quién me </a:t>
            </a:r>
            <a:r>
              <a:rPr lang="es-ES" sz="3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pude decir con sus palabras </a:t>
            </a:r>
          </a:p>
          <a:p>
            <a:pPr algn="ctr"/>
            <a:r>
              <a:rPr lang="es-ES" sz="3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¿Qué aprenderemos hoy?</a:t>
            </a:r>
            <a:endParaRPr lang="es-ES" sz="3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02" y="3757037"/>
            <a:ext cx="10356664" cy="273558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070112" y="2796697"/>
            <a:ext cx="2456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Describir</a:t>
            </a:r>
            <a:endParaRPr lang="es-E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660970" y="2846973"/>
            <a:ext cx="3943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</a:t>
            </a:r>
            <a:endParaRPr lang="es-E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942603" y="2842864"/>
            <a:ext cx="3932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los pueblos</a:t>
            </a:r>
          </a:p>
          <a:p>
            <a:r>
              <a:rPr lang="es-E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originarios</a:t>
            </a:r>
            <a:endParaRPr lang="es-E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164153" y="4412524"/>
            <a:ext cx="3902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Zona Sur.</a:t>
            </a:r>
            <a:endParaRPr lang="es-E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2961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echa: curvada hacia la derecha 10">
            <a:extLst>
              <a:ext uri="{FF2B5EF4-FFF2-40B4-BE49-F238E27FC236}">
                <a16:creationId xmlns:a16="http://schemas.microsoft.com/office/drawing/2014/main" xmlns="" id="{6D526F76-AB87-4B2A-93B3-CD580F4EC9BC}"/>
              </a:ext>
            </a:extLst>
          </p:cNvPr>
          <p:cNvSpPr/>
          <p:nvPr/>
        </p:nvSpPr>
        <p:spPr>
          <a:xfrm>
            <a:off x="1018903" y="2642410"/>
            <a:ext cx="1154831" cy="2690979"/>
          </a:xfrm>
          <a:prstGeom prst="curvedRightArrow">
            <a:avLst>
              <a:gd name="adj1" fmla="val 25000"/>
              <a:gd name="adj2" fmla="val 626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48663" y="1947686"/>
            <a:ext cx="9339942" cy="908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00"/>
              </a:spcAft>
            </a:pPr>
            <a:r>
              <a:rPr lang="es-CL" sz="24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Actividad:</a:t>
            </a:r>
          </a:p>
          <a:p>
            <a:pPr marL="514350" indent="-514350" algn="just">
              <a:lnSpc>
                <a:spcPct val="107000"/>
              </a:lnSpc>
              <a:spcAft>
                <a:spcPts val="200"/>
              </a:spcAft>
              <a:buAutoNum type="romanUcPeriod"/>
            </a:pPr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primera actividad, </a:t>
            </a:r>
            <a:r>
              <a:rPr lang="es-CL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recordemos </a:t>
            </a:r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fecha y </a:t>
            </a:r>
            <a:r>
              <a:rPr lang="es-CL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objetivo.</a:t>
            </a:r>
            <a:endParaRPr lang="es-CL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455817" y="3553097"/>
            <a:ext cx="1136470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s-CL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Hoy es: </a:t>
            </a:r>
            <a:endParaRPr lang="es-CL" sz="20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592286" y="3500421"/>
            <a:ext cx="12242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Viernes</a:t>
            </a:r>
            <a:endParaRPr lang="es-CL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4886903" y="351308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i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13</a:t>
            </a:r>
            <a:endParaRPr lang="es-ES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5302317" y="3500421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noviembre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7439441" y="3437720"/>
            <a:ext cx="1486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2020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856365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4" grpId="0"/>
      <p:bldP spid="6" grpId="0"/>
      <p:bldP spid="8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5583" y="8615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4800" dirty="0" smtClean="0"/>
              <a:t>¿Cómo vamos a trabajar?</a:t>
            </a:r>
            <a:endParaRPr lang="es-ES" sz="4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600891" y="2468880"/>
            <a:ext cx="110402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1º Vamos a observar la presentación.</a:t>
            </a:r>
          </a:p>
          <a:p>
            <a:endParaRPr lang="es-ES" sz="3200" dirty="0" smtClean="0"/>
          </a:p>
          <a:p>
            <a:r>
              <a:rPr lang="es-ES" sz="3200" dirty="0" smtClean="0"/>
              <a:t>2º Vamos a realizar unas actividades en la clase virtual y texto de estudio.</a:t>
            </a:r>
          </a:p>
          <a:p>
            <a:endParaRPr lang="es-ES" sz="3200" dirty="0" smtClean="0"/>
          </a:p>
          <a:p>
            <a:r>
              <a:rPr lang="es-ES" sz="3200" dirty="0" smtClean="0"/>
              <a:t>3º Ticket de salida en Classroom.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68195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77780" y="488996"/>
            <a:ext cx="629780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u="sng" dirty="0"/>
              <a:t>Pueblos originarios de Chile </a:t>
            </a:r>
            <a:endParaRPr lang="es-ES" sz="2400" b="1" u="sng" dirty="0" smtClean="0"/>
          </a:p>
          <a:p>
            <a:pPr algn="ctr"/>
            <a:r>
              <a:rPr lang="es-ES" sz="2400" dirty="0" smtClean="0"/>
              <a:t>Los </a:t>
            </a:r>
            <a:r>
              <a:rPr lang="es-ES" sz="2400" dirty="0"/>
              <a:t>pueblos originarios de nuestro país, eran los que vivían en el territorio chileno antes de la llegada de los españoles. Había muchos pueblos diferentes, que se distribuían a lo largo de nuestro territorio. Estos pueblos habitaban diversos paisajes, tenían distintos modos de vida y realizaban distintas actividades. </a:t>
            </a:r>
            <a:r>
              <a:rPr lang="es-ES" sz="2400" dirty="0">
                <a:solidFill>
                  <a:prstClr val="black"/>
                </a:solidFill>
              </a:rPr>
              <a:t>La mayoría de estos pueblos </a:t>
            </a:r>
            <a:r>
              <a:rPr lang="es-ES" sz="2400" dirty="0" smtClean="0">
                <a:solidFill>
                  <a:prstClr val="black"/>
                </a:solidFill>
              </a:rPr>
              <a:t>ya no existen. Algunos de los que aún podemos ver son: </a:t>
            </a:r>
            <a:r>
              <a:rPr lang="es-ES" sz="2400" dirty="0" smtClean="0"/>
              <a:t>Diaguitas</a:t>
            </a:r>
            <a:r>
              <a:rPr lang="es-ES" sz="2400" dirty="0"/>
              <a:t>, Mapuches y Atacameños. De los </a:t>
            </a:r>
            <a:r>
              <a:rPr lang="es-ES" sz="2400" dirty="0" err="1"/>
              <a:t>Yamanas</a:t>
            </a:r>
            <a:r>
              <a:rPr lang="es-ES" sz="2400" dirty="0"/>
              <a:t>, por ejemplo, se cuentan actualmente algo más de setenta </a:t>
            </a:r>
            <a:r>
              <a:rPr lang="es-ES" sz="2400" dirty="0" smtClean="0"/>
              <a:t>personas.</a:t>
            </a: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393" y="1617593"/>
            <a:ext cx="4144191" cy="314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1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36C9DF77-5C26-4A6D-9C8A-132B900FE688}"/>
              </a:ext>
            </a:extLst>
          </p:cNvPr>
          <p:cNvSpPr txBox="1"/>
          <p:nvPr/>
        </p:nvSpPr>
        <p:spPr>
          <a:xfrm>
            <a:off x="1421025" y="0"/>
            <a:ext cx="9004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3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te llama la </a:t>
            </a:r>
            <a:r>
              <a:rPr lang="es-419" sz="3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atención de las siguientes imágenes?</a:t>
            </a:r>
            <a:endParaRPr lang="es-419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Pueblos mapuche, yagán y rapa nui analizan el coronavirus: “Es un buen  tiempo para rearmar nuestra vida” - El Mostra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1200329"/>
            <a:ext cx="4991191" cy="529191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761" y="1200329"/>
            <a:ext cx="6223096" cy="514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7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553</Words>
  <Application>Microsoft Office PowerPoint</Application>
  <PresentationFormat>Panorámica</PresentationFormat>
  <Paragraphs>130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Gill Sans MT</vt:lpstr>
      <vt:lpstr>Times New Roman</vt:lpstr>
      <vt:lpstr>Trebuchet MS</vt:lpstr>
      <vt:lpstr>Tw Cen MT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Verifiquemos si se comprendió el objetivo.</vt:lpstr>
      <vt:lpstr>Presentación de PowerPoint</vt:lpstr>
      <vt:lpstr>¿Cómo vamos a trabajar?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¿Cómo trabajamos hoy?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Docente</dc:creator>
  <cp:lastModifiedBy>HP</cp:lastModifiedBy>
  <cp:revision>356</cp:revision>
  <dcterms:created xsi:type="dcterms:W3CDTF">2020-08-19T13:37:35Z</dcterms:created>
  <dcterms:modified xsi:type="dcterms:W3CDTF">2020-11-06T14:00:58Z</dcterms:modified>
</cp:coreProperties>
</file>