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7010400" cy="9296400"/>
  <p:embeddedFontLst>
    <p:embeddedFont>
      <p:font typeface="Playfair Display" panose="020B0604020202020204" charset="0"/>
      <p:regular r:id="rId14"/>
      <p:bold r:id="rId15"/>
      <p:italic r:id="rId16"/>
      <p:boldItalic r:id="rId17"/>
    </p:embeddedFont>
    <p:embeddedFont>
      <p:font typeface="Lat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1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41436-B107-4D00-96F3-32EE4542A1EE}" type="datetimeFigureOut">
              <a:rPr lang="es-CL" smtClean="0"/>
              <a:t>14-10-2020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29C16-86CB-4798-8900-1E9EE68F2D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6004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6803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840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ba21dc09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ba21dc09e_0_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94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3be1200c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3be1200cd_0_10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073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3be1200c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3be1200cd_0_1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09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3be1200c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3be1200cd_0_1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223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3be1200c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3be1200cd_0_1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692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3be1200c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3be1200cd_0_14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439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baa4848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baa484842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996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ba21dc0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ba21dc09e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520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ba21dc09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ba21dc09e_0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15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-gold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FRECUENCIA CARDIACA</a:t>
            </a:r>
            <a:endParaRPr>
              <a:solidFill>
                <a:srgbClr val="FFD966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Y EJERCICIO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dirty="0"/>
              <a:t>Clase de Educación Física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dirty="0"/>
              <a:t>Segundo básico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Semana </a:t>
            </a:r>
            <a:r>
              <a:rPr lang="es" smtClean="0"/>
              <a:t>27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dirty="0"/>
              <a:t>Profesora: Mabel Ordóñez Garay</a:t>
            </a:r>
            <a:endParaRPr dirty="0"/>
          </a:p>
        </p:txBody>
      </p:sp>
      <p:pic>
        <p:nvPicPr>
          <p:cNvPr id="70" name="Google Shape;70;p13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45417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7874" y="1990500"/>
            <a:ext cx="3302398" cy="285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>
            <a:spLocks noGrp="1"/>
          </p:cNvSpPr>
          <p:nvPr>
            <p:ph type="title"/>
          </p:nvPr>
        </p:nvSpPr>
        <p:spPr>
          <a:xfrm>
            <a:off x="1047100" y="372725"/>
            <a:ext cx="77853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¿QUÉ HICIMOS HOY?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★"/>
            </a:pPr>
            <a:r>
              <a:rPr lang="es">
                <a:solidFill>
                  <a:srgbClr val="FFE599"/>
                </a:solidFill>
              </a:rPr>
              <a:t>¿Cómo está tu corazón cuando hace ejercicio?</a:t>
            </a:r>
            <a:endParaRPr>
              <a:solidFill>
                <a:srgbClr val="FFE599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★"/>
            </a:pPr>
            <a:r>
              <a:rPr lang="es">
                <a:solidFill>
                  <a:srgbClr val="FFE599"/>
                </a:solidFill>
              </a:rPr>
              <a:t>¿Sucede lo mismo si estás sentado?</a:t>
            </a:r>
            <a:endParaRPr>
              <a:solidFill>
                <a:srgbClr val="FFE599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★"/>
            </a:pPr>
            <a:r>
              <a:rPr lang="es">
                <a:solidFill>
                  <a:srgbClr val="FFE599"/>
                </a:solidFill>
              </a:rPr>
              <a:t>¿Qué función cumplen los pulmones?</a:t>
            </a:r>
            <a:endParaRPr>
              <a:solidFill>
                <a:srgbClr val="FFE599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★"/>
            </a:pPr>
            <a:r>
              <a:rPr lang="es">
                <a:solidFill>
                  <a:srgbClr val="FFE599"/>
                </a:solidFill>
              </a:rPr>
              <a:t>¿Quién me podría decir una parte del corazón?</a:t>
            </a:r>
            <a:endParaRPr>
              <a:solidFill>
                <a:srgbClr val="FFE599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★"/>
            </a:pPr>
            <a:r>
              <a:rPr lang="es">
                <a:solidFill>
                  <a:srgbClr val="FFE599"/>
                </a:solidFill>
              </a:rPr>
              <a:t>¿Quién me podría decir una parte de los pulmones?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E599"/>
              </a:solidFill>
            </a:endParaRPr>
          </a:p>
        </p:txBody>
      </p:sp>
      <p:pic>
        <p:nvPicPr>
          <p:cNvPr id="172" name="Google Shape;172;p22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1825" y="1740238"/>
            <a:ext cx="2343150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976350" y="372725"/>
            <a:ext cx="78561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¿CÓMO SE HAN SENTIDO?</a:t>
            </a:r>
            <a:endParaRPr>
              <a:solidFill>
                <a:srgbClr val="FFE599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Bien o mal es un estado de ánimo, no un sentimiento o emoción.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Si lo son la alegría, felicidad, nerviosismo, pena, rabia o angustia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Ahora trata de expresar la emoción que estás sintiendo ahora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FFE599"/>
                </a:solidFill>
              </a:rPr>
              <a:t>Esto de ninguna manera puede ser catalogado como un error, cada uno se siente de distintas formas</a:t>
            </a:r>
            <a:endParaRPr>
              <a:solidFill>
                <a:srgbClr val="FFE599"/>
              </a:solidFill>
            </a:endParaRPr>
          </a:p>
        </p:txBody>
      </p:sp>
      <p:pic>
        <p:nvPicPr>
          <p:cNvPr id="78" name="Google Shape;78;p14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150" y="1061250"/>
            <a:ext cx="8239925" cy="365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976350" y="372725"/>
            <a:ext cx="78561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AHORA A PONER ATENCIÓN</a:t>
            </a:r>
            <a:endParaRPr>
              <a:solidFill>
                <a:srgbClr val="FFE599"/>
              </a:solidFill>
            </a:endParaRPr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Recordaremos nuestras normas virtuales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6" name="Google Shape;86;p15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50" y="1864800"/>
            <a:ext cx="1197976" cy="15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3525" y="3248000"/>
            <a:ext cx="1241024" cy="165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9424" y="3329763"/>
            <a:ext cx="1977325" cy="149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4725" y="3276713"/>
            <a:ext cx="1197975" cy="15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8000" y="1863773"/>
            <a:ext cx="1197975" cy="159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6750" y="1732468"/>
            <a:ext cx="1197976" cy="1597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1040025" y="372725"/>
            <a:ext cx="77922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PARA ESTA CLASE VAS NECESITAR</a:t>
            </a:r>
            <a:endParaRPr>
              <a:solidFill>
                <a:srgbClr val="FFE599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Globo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Espacio 1 metro por 1 metro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Una pelota, cojín o peluche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Botella de agua</a:t>
            </a:r>
            <a:endParaRPr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FFE599"/>
                </a:solidFill>
              </a:rPr>
              <a:t>Guía 26</a:t>
            </a:r>
            <a:endParaRPr>
              <a:solidFill>
                <a:srgbClr val="FFE599"/>
              </a:solidFill>
            </a:endParaRPr>
          </a:p>
        </p:txBody>
      </p:sp>
      <p:pic>
        <p:nvPicPr>
          <p:cNvPr id="99" name="Google Shape;99;p16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175" y="1620200"/>
            <a:ext cx="1255325" cy="205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5575" y="2414875"/>
            <a:ext cx="131445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4150" y="950225"/>
            <a:ext cx="2753825" cy="382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86225" y="372725"/>
            <a:ext cx="78462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</a:rPr>
              <a:t>OBJETIVO DE APRENDIZAJE 08</a:t>
            </a:r>
            <a:endParaRPr>
              <a:solidFill>
                <a:srgbClr val="FFE599"/>
              </a:solidFill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OA 08: Describir las sensaciones y respuestas corporales provocadas por la práctica de actividad física.</a:t>
            </a:r>
            <a:endParaRPr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Objetivo de la clase: te ejercitarás, te tomarás la frecuencia cardiaca y nos contarás cómo te sientes realizando actividad física </a:t>
            </a:r>
            <a:endParaRPr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75" y="2996575"/>
            <a:ext cx="8025350" cy="1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 descr="insign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986225" y="372725"/>
            <a:ext cx="78462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PONTE DE PIE!!! A HACER EJERCICIO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E5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Realiza los siguientes ejercicios durante 30 segundos y luego cuenta tus pulsaciones durante 15 segundos </a:t>
            </a:r>
            <a:endParaRPr>
              <a:solidFill>
                <a:srgbClr val="FFE5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E5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7" name="Google Shape;117;p18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 descr="SALTOS DE TIJERA | Pesas, Incontinencia urinaria, Ejercicio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150" y="2155875"/>
            <a:ext cx="1838325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625" y="3104800"/>
            <a:ext cx="184785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9688" y="2155863"/>
            <a:ext cx="18478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7550" y="1842400"/>
            <a:ext cx="1847850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59525" y="3433075"/>
            <a:ext cx="1847850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1032950" y="372725"/>
            <a:ext cx="77994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¿QUÉ LE PASA A MI CORAZÓN?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 corazón bombea mucha sangre a todo nuestro cuerpo para llevar oxígeno. Y sus partes son:</a:t>
            </a:r>
            <a:endParaRPr sz="1600"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Ventrículo derecho</a:t>
            </a:r>
            <a:endParaRPr sz="1100"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Ventrículo izquierdo</a:t>
            </a:r>
            <a:endParaRPr sz="1100"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Aurícula derecha</a:t>
            </a:r>
            <a:endParaRPr sz="1100"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Aurícula izquierda</a:t>
            </a:r>
            <a:endParaRPr sz="1100"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Vena cava superior</a:t>
            </a:r>
            <a:endParaRPr sz="1100"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Vena cava inferior</a:t>
            </a:r>
            <a:endParaRPr sz="1100"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Arteria pulmonar</a:t>
            </a:r>
            <a:endParaRPr sz="1100"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D96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Venas pulmonares</a:t>
            </a:r>
            <a:endParaRPr>
              <a:solidFill>
                <a:srgbClr val="FFD96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9" name="Google Shape;129;p19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563" y="1076463"/>
            <a:ext cx="4846850" cy="3812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9"/>
          <p:cNvCxnSpPr/>
          <p:nvPr/>
        </p:nvCxnSpPr>
        <p:spPr>
          <a:xfrm>
            <a:off x="1634325" y="2377200"/>
            <a:ext cx="4662300" cy="15636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Google Shape;132;p19"/>
          <p:cNvCxnSpPr/>
          <p:nvPr/>
        </p:nvCxnSpPr>
        <p:spPr>
          <a:xfrm>
            <a:off x="1719225" y="2709700"/>
            <a:ext cx="5589300" cy="891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133;p19"/>
          <p:cNvCxnSpPr/>
          <p:nvPr/>
        </p:nvCxnSpPr>
        <p:spPr>
          <a:xfrm>
            <a:off x="1499900" y="3063450"/>
            <a:ext cx="4117500" cy="282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" name="Google Shape;134;p19"/>
          <p:cNvCxnSpPr/>
          <p:nvPr/>
        </p:nvCxnSpPr>
        <p:spPr>
          <a:xfrm rot="10800000" flipH="1">
            <a:off x="1598950" y="2730950"/>
            <a:ext cx="5617500" cy="643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5" name="Google Shape;135;p19"/>
          <p:cNvCxnSpPr/>
          <p:nvPr/>
        </p:nvCxnSpPr>
        <p:spPr>
          <a:xfrm rot="10800000" flipH="1">
            <a:off x="1627250" y="1973925"/>
            <a:ext cx="3954900" cy="17475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6" name="Google Shape;136;p19"/>
          <p:cNvCxnSpPr/>
          <p:nvPr/>
        </p:nvCxnSpPr>
        <p:spPr>
          <a:xfrm>
            <a:off x="1563575" y="4039800"/>
            <a:ext cx="3919500" cy="1770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7" name="Google Shape;137;p19"/>
          <p:cNvCxnSpPr/>
          <p:nvPr/>
        </p:nvCxnSpPr>
        <p:spPr>
          <a:xfrm rot="10800000" flipH="1">
            <a:off x="1549425" y="2065925"/>
            <a:ext cx="5065800" cy="2306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" name="Google Shape;138;p19"/>
          <p:cNvCxnSpPr/>
          <p:nvPr/>
        </p:nvCxnSpPr>
        <p:spPr>
          <a:xfrm rot="10800000" flipH="1">
            <a:off x="1591875" y="2271175"/>
            <a:ext cx="5964300" cy="2454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990500" y="372725"/>
            <a:ext cx="78417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Y A NUESTROS PULMONES?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Los pulmones envían el oxígeno a la sangre que pasa por el corazón para enviarlo a todo nuestro cuerpo y después lo realiza a la inversa. Sus partes son:</a:t>
            </a:r>
            <a:endParaRPr>
              <a:solidFill>
                <a:srgbClr val="FFD966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Diafragma 														Alveolos </a:t>
            </a:r>
            <a:endParaRPr sz="12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Pulmones 														Fosas nasales</a:t>
            </a:r>
            <a:endParaRPr sz="12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Faringe 														Bronquiolos</a:t>
            </a:r>
            <a:endParaRPr sz="12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Bronquios 														Tráquea</a:t>
            </a:r>
            <a:endParaRPr sz="12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Laringe</a:t>
            </a:r>
            <a:endParaRPr sz="12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D966"/>
              </a:solidFill>
            </a:endParaRPr>
          </a:p>
        </p:txBody>
      </p:sp>
      <p:pic>
        <p:nvPicPr>
          <p:cNvPr id="145" name="Google Shape;145;p20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975" y="926400"/>
            <a:ext cx="3742650" cy="4033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0"/>
          <p:cNvCxnSpPr/>
          <p:nvPr/>
        </p:nvCxnSpPr>
        <p:spPr>
          <a:xfrm>
            <a:off x="1146150" y="2483325"/>
            <a:ext cx="2370000" cy="21507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20"/>
          <p:cNvCxnSpPr/>
          <p:nvPr/>
        </p:nvCxnSpPr>
        <p:spPr>
          <a:xfrm>
            <a:off x="1132000" y="2822900"/>
            <a:ext cx="1351200" cy="11814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0"/>
          <p:cNvCxnSpPr/>
          <p:nvPr/>
        </p:nvCxnSpPr>
        <p:spPr>
          <a:xfrm rot="10800000" flipH="1">
            <a:off x="926825" y="2030475"/>
            <a:ext cx="4110600" cy="11391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20"/>
          <p:cNvCxnSpPr/>
          <p:nvPr/>
        </p:nvCxnSpPr>
        <p:spPr>
          <a:xfrm rot="10800000" flipH="1">
            <a:off x="1117850" y="3339475"/>
            <a:ext cx="1393800" cy="1980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1" name="Google Shape;151;p20"/>
          <p:cNvCxnSpPr/>
          <p:nvPr/>
        </p:nvCxnSpPr>
        <p:spPr>
          <a:xfrm rot="10800000" flipH="1">
            <a:off x="955125" y="2469225"/>
            <a:ext cx="4039800" cy="1422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2" name="Google Shape;152;p20"/>
          <p:cNvCxnSpPr/>
          <p:nvPr/>
        </p:nvCxnSpPr>
        <p:spPr>
          <a:xfrm flipH="1">
            <a:off x="5801575" y="2447950"/>
            <a:ext cx="1471500" cy="12876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3" name="Google Shape;153;p20"/>
          <p:cNvCxnSpPr/>
          <p:nvPr/>
        </p:nvCxnSpPr>
        <p:spPr>
          <a:xfrm rot="10800000">
            <a:off x="3424200" y="1882050"/>
            <a:ext cx="3841800" cy="9267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4" name="Google Shape;154;p20"/>
          <p:cNvCxnSpPr/>
          <p:nvPr/>
        </p:nvCxnSpPr>
        <p:spPr>
          <a:xfrm rot="10800000">
            <a:off x="5935850" y="2971575"/>
            <a:ext cx="1344300" cy="1980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5" name="Google Shape;155;p20"/>
          <p:cNvCxnSpPr/>
          <p:nvPr/>
        </p:nvCxnSpPr>
        <p:spPr>
          <a:xfrm rot="10800000">
            <a:off x="3233350" y="2745175"/>
            <a:ext cx="4018500" cy="792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933900" y="372725"/>
            <a:ext cx="78984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ACTIVIDADES EN EL CUADERNO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D966"/>
                </a:solidFill>
              </a:rPr>
              <a:t>A continuación te daré un ejemplo de cómo puedes presentar tu guía en un cuaderno</a:t>
            </a:r>
            <a:endParaRPr>
              <a:solidFill>
                <a:srgbClr val="FFD9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D966"/>
              </a:solidFill>
            </a:endParaRPr>
          </a:p>
        </p:txBody>
      </p:sp>
      <p:pic>
        <p:nvPicPr>
          <p:cNvPr id="162" name="Google Shape;162;p21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284226"/>
            <a:ext cx="530617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50" y="3690763"/>
            <a:ext cx="255270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450" y="953800"/>
            <a:ext cx="2669735" cy="396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4175" y="1017725"/>
            <a:ext cx="3154518" cy="39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Presentación en pantalla (16:9)</PresentationFormat>
  <Paragraphs>53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Playfair Display</vt:lpstr>
      <vt:lpstr>Arial</vt:lpstr>
      <vt:lpstr>Lato</vt:lpstr>
      <vt:lpstr>Blue &amp; Gold</vt:lpstr>
      <vt:lpstr>FRECUENCIA CARDIACA Y EJERCICIO</vt:lpstr>
      <vt:lpstr>¿CÓMO SE HAN SENTIDO?</vt:lpstr>
      <vt:lpstr>AHORA A PONER ATENCIÓN</vt:lpstr>
      <vt:lpstr>PARA ESTA CLASE VAS NECESITAR</vt:lpstr>
      <vt:lpstr>OBJETIVO DE APRENDIZAJE 08</vt:lpstr>
      <vt:lpstr>PONTE DE PIE!!! A HACER EJERCICIO</vt:lpstr>
      <vt:lpstr>¿QUÉ LE PASA A MI CORAZÓN?</vt:lpstr>
      <vt:lpstr>Y A NUESTROS PULMONES?</vt:lpstr>
      <vt:lpstr>ACTIVIDADES EN EL CUADERNO</vt:lpstr>
      <vt:lpstr>¿QUÉ HICIMOS HOY?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FRECUENCIA CARDIACA Y EJERCICIO</dc:title>
  <dc:creator>Usuario</dc:creator>
  <cp:lastModifiedBy>HP</cp:lastModifiedBy>
  <cp:revision>2</cp:revision>
  <cp:lastPrinted>2020-10-14T12:38:42Z</cp:lastPrinted>
  <dcterms:modified xsi:type="dcterms:W3CDTF">2020-10-14T12:38:50Z</dcterms:modified>
</cp:coreProperties>
</file>