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4" r:id="rId3"/>
    <p:sldId id="325" r:id="rId4"/>
    <p:sldId id="326" r:id="rId5"/>
    <p:sldId id="257" r:id="rId6"/>
    <p:sldId id="313" r:id="rId7"/>
    <p:sldId id="259" r:id="rId8"/>
    <p:sldId id="299" r:id="rId9"/>
    <p:sldId id="328" r:id="rId10"/>
    <p:sldId id="334" r:id="rId11"/>
    <p:sldId id="331" r:id="rId12"/>
    <p:sldId id="332" r:id="rId13"/>
    <p:sldId id="335" r:id="rId14"/>
    <p:sldId id="344" r:id="rId15"/>
    <p:sldId id="336" r:id="rId16"/>
    <p:sldId id="337" r:id="rId17"/>
    <p:sldId id="285" r:id="rId18"/>
    <p:sldId id="339" r:id="rId19"/>
    <p:sldId id="340" r:id="rId20"/>
    <p:sldId id="341" r:id="rId21"/>
    <p:sldId id="342" r:id="rId22"/>
    <p:sldId id="343" r:id="rId23"/>
    <p:sldId id="320" r:id="rId24"/>
    <p:sldId id="322" r:id="rId25"/>
    <p:sldId id="321" r:id="rId26"/>
    <p:sldId id="266" r:id="rId2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43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09CF25-903F-4F24-9284-EB0160CB8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F09D3E-E2DC-4C8A-A77D-226F3D961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6AA384-1DC6-498A-93BE-69689D20B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18-11-2020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8FA376-7B22-4A21-9AD9-846EFC41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BC0F33-E68D-4321-81F9-E59973C6E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8049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68B3A9-C88A-4131-B982-203779FE9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7BB1DA-FAC2-4493-A360-C2CF53749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8F661F-2920-41C8-B8CC-8289F88C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18-11-2020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F87A7E-D079-4CD6-A1D3-AC7A6973D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243C8A-7EE3-4E29-96EE-29C1E2957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871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070C051-8182-4F2C-BA78-3FF7AB852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CB85B1-1985-41E6-995B-627352DCC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97F5FD-DD74-42E9-A106-4DDF535B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18-11-2020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F632DA-F67F-4B90-B0B3-898B3A9EF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D4DEDE-4C04-4129-A6D7-1647BCADD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5576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A252D-E03C-4494-8598-C32C6E063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81A1BD-F299-48F1-833F-637D7EC50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ED60CA-C379-4F2E-A89E-EBE245892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18-11-2020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1C2D3B-441E-4C1C-902E-D4ADB2B64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250C8F-AC02-4745-88D1-C178458A2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9562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37A488-F402-44A1-9696-BD3C836CE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5B2A42-0301-4CA8-AD1A-31C66F0DC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6A1557-E149-434E-AF17-B282DB193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18-11-2020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CE15DD-BFB7-4CA4-833D-516EC6576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E7A25B-FEBA-4862-BF4F-B735EB72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3170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B6FD12-701C-40D2-8420-4081CD2A4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DBC0A9-21AE-4630-9815-54DBE2ABB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E2FAD4-30FD-41FE-915A-85D52D110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B97A06D-9A68-4B46-BDCC-88B089C05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18-11-2020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BA21D3-F829-49F2-8401-4B7E41F75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950BBA-AF95-4937-88FB-B6968183F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98393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464E61-74DF-48C6-BDE9-8971E50C1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950361-F64E-4718-89F1-44D3D5F34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93921EE-21D4-4592-8A71-F50494C6D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13FFE26-C6CD-4098-92EE-F895D7443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33E58EA-7DAC-4739-8885-BC9961E361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B1E03E5-1C4A-4EF3-8C3C-C25E928B9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18-11-2020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F51D72F-7E14-46ED-9A0B-CB837DA28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43A9A0-8A43-4220-86B4-120842432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3057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D56163-D3AC-4211-A16B-B6A0AB7F4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385D4D-A3DB-4C1B-9FE4-104848AE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18-11-2020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5081AC7-FDA7-424A-AD03-516118F6A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79918A4-DB0F-4323-B8FC-FDD0C1475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4262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5B5A761-3A5A-4D80-A0DE-33AD1BE19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18-11-2020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C166128-2860-4CB3-8DB0-943DA82A0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CCEF4A-0A21-4654-8F90-2A5C4D179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609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1E8E48-699E-420B-9727-19E35B76E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F4F874-74CF-4363-86A8-0CD8C13B5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4B4F714-4400-4962-8AB9-53535DD98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044B61-81AD-4963-9B06-65C7A6094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18-11-2020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DA81C3-4590-4D2F-BF58-D790C32D1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6326319-E75B-45F3-9D54-C2FAF4B8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1533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878034-2D6B-455A-B11F-23439C0B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9C91023-A1E1-4565-9260-D9BF38D0E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0A9E2F-E4AD-4EED-ABC2-F4A4720B2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948A58-02B2-43E5-8174-359DD8B7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95E8-975E-4FF6-B551-D60468D5D04B}" type="datetimeFigureOut">
              <a:rPr lang="es-CL" smtClean="0"/>
              <a:t>18-11-2020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F16D0C-0366-4BF1-B29B-6E4D21271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92A2F0-AAA3-4ED4-B090-DEAFC22E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2102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21BD03-66FD-41FB-8706-4D019BCCA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120D33-8264-4871-9BEC-1126F604D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BF84E0-E3A9-4CDC-A06F-C19A77686D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195E8-975E-4FF6-B551-D60468D5D04B}" type="datetimeFigureOut">
              <a:rPr lang="es-CL" smtClean="0"/>
              <a:t>18-11-2020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B799A4-D1D8-4CED-9A78-0A3E80441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2C37B-53D1-4C12-BDDB-6C0A49070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77AC3-3344-4D48-8E22-8C325A38B7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5801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0CD1220-C876-4B51-A4C9-6711E33BB7A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951" y="190907"/>
            <a:ext cx="1836425" cy="1974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C06481D4-BA30-486C-9EC5-5FE061E1E238}"/>
              </a:ext>
            </a:extLst>
          </p:cNvPr>
          <p:cNvSpPr txBox="1"/>
          <p:nvPr/>
        </p:nvSpPr>
        <p:spPr>
          <a:xfrm>
            <a:off x="3477725" y="4425354"/>
            <a:ext cx="61018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s-CL" sz="2000" b="1" dirty="0">
                <a:solidFill>
                  <a:srgbClr val="002060"/>
                </a:solidFill>
                <a:latin typeface="Gill Sans MT" panose="020B0502020104020203"/>
              </a:rPr>
              <a:t>Profesora Jefe : Verónica </a:t>
            </a:r>
            <a:r>
              <a:rPr lang="es-CL" sz="2000" b="1" dirty="0" smtClean="0">
                <a:solidFill>
                  <a:srgbClr val="002060"/>
                </a:solidFill>
                <a:latin typeface="Gill Sans MT" panose="020B0502020104020203"/>
              </a:rPr>
              <a:t>Rosales</a:t>
            </a:r>
          </a:p>
          <a:p>
            <a:pPr defTabSz="457200">
              <a:defRPr/>
            </a:pPr>
            <a:r>
              <a:rPr lang="es-CL" sz="2000" b="1" dirty="0">
                <a:solidFill>
                  <a:srgbClr val="002060"/>
                </a:solidFill>
                <a:latin typeface="Gill Sans MT" panose="020B0502020104020203"/>
              </a:rPr>
              <a:t> </a:t>
            </a:r>
            <a:r>
              <a:rPr lang="es-CL" sz="2000" b="1" dirty="0" smtClean="0">
                <a:solidFill>
                  <a:srgbClr val="002060"/>
                </a:solidFill>
                <a:latin typeface="Gill Sans MT" panose="020B0502020104020203"/>
              </a:rPr>
              <a:t>                         Mabel Ordoñez</a:t>
            </a:r>
            <a:endParaRPr lang="es-CL" sz="2000" b="1" dirty="0">
              <a:solidFill>
                <a:srgbClr val="002060"/>
              </a:solidFill>
              <a:latin typeface="Gill Sans MT" panose="020B0502020104020203"/>
            </a:endParaRPr>
          </a:p>
          <a:p>
            <a:pPr defTabSz="457200">
              <a:defRPr/>
            </a:pPr>
            <a:r>
              <a:rPr lang="es-CL" sz="2000" b="1" dirty="0" smtClean="0">
                <a:solidFill>
                  <a:srgbClr val="002060"/>
                </a:solidFill>
                <a:latin typeface="Gill Sans MT" panose="020B0502020104020203"/>
              </a:rPr>
              <a:t>Asistente</a:t>
            </a:r>
            <a:r>
              <a:rPr lang="es-CL" sz="2000" b="1" dirty="0">
                <a:solidFill>
                  <a:srgbClr val="002060"/>
                </a:solidFill>
                <a:latin typeface="Gill Sans MT" panose="020B0502020104020203"/>
              </a:rPr>
              <a:t>: Romané Chamorro</a:t>
            </a:r>
          </a:p>
          <a:p>
            <a:pPr defTabSz="457200">
              <a:defRPr/>
            </a:pPr>
            <a:r>
              <a:rPr lang="es-CL" sz="2000" b="1" dirty="0">
                <a:solidFill>
                  <a:srgbClr val="002060"/>
                </a:solidFill>
                <a:latin typeface="Trebuchet MS" panose="020B0603020202020204"/>
              </a:rPr>
              <a:t>Asignatura : </a:t>
            </a:r>
            <a:r>
              <a:rPr lang="es-CL" sz="2000" b="1" dirty="0" smtClean="0">
                <a:solidFill>
                  <a:srgbClr val="002060"/>
                </a:solidFill>
                <a:latin typeface="Trebuchet MS" panose="020B0603020202020204"/>
              </a:rPr>
              <a:t>Ciencias Naturales</a:t>
            </a:r>
            <a:endParaRPr lang="es-CL" sz="2000" b="1" dirty="0">
              <a:solidFill>
                <a:srgbClr val="002060"/>
              </a:solidFill>
              <a:latin typeface="Trebuchet MS" panose="020B0603020202020204"/>
            </a:endParaRPr>
          </a:p>
          <a:p>
            <a:pPr defTabSz="457200">
              <a:defRPr/>
            </a:pPr>
            <a:r>
              <a:rPr lang="es-CL" sz="2000" b="1" dirty="0">
                <a:solidFill>
                  <a:srgbClr val="002060"/>
                </a:solidFill>
                <a:latin typeface="Trebuchet MS" panose="020B0603020202020204"/>
              </a:rPr>
              <a:t>Curso: </a:t>
            </a:r>
            <a:r>
              <a:rPr lang="es-CL" sz="2000" b="1" dirty="0" smtClean="0">
                <a:solidFill>
                  <a:srgbClr val="002060"/>
                </a:solidFill>
                <a:latin typeface="Trebuchet MS" panose="020B0603020202020204"/>
              </a:rPr>
              <a:t>2º </a:t>
            </a:r>
            <a:r>
              <a:rPr lang="es-CL" sz="2000" b="1" dirty="0">
                <a:solidFill>
                  <a:srgbClr val="002060"/>
                </a:solidFill>
                <a:latin typeface="Trebuchet MS" panose="020B0603020202020204"/>
              </a:rPr>
              <a:t>básico 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9D9318F-4A63-4F62-B472-6A9A256D46D2}"/>
              </a:ext>
            </a:extLst>
          </p:cNvPr>
          <p:cNvSpPr/>
          <p:nvPr/>
        </p:nvSpPr>
        <p:spPr>
          <a:xfrm>
            <a:off x="3942240" y="541113"/>
            <a:ext cx="54131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Colegio </a:t>
            </a:r>
            <a:endParaRPr lang="es-ES" sz="5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s-E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Hermanos </a:t>
            </a:r>
            <a:r>
              <a:rPr lang="es-E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Carrera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605308" y="2836552"/>
            <a:ext cx="384669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CIENCIAS NATURALES</a:t>
            </a:r>
            <a:endParaRPr lang="es-ES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s-E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SEMANA </a:t>
            </a:r>
            <a:r>
              <a:rPr lang="es-ES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33 y 34</a:t>
            </a:r>
            <a:endParaRPr lang="es-ES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3138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6465" y="117433"/>
            <a:ext cx="856488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 smtClean="0"/>
              <a:t>El agua</a:t>
            </a:r>
          </a:p>
          <a:p>
            <a:endParaRPr lang="es-ES" sz="2800" dirty="0"/>
          </a:p>
          <a:p>
            <a:r>
              <a:rPr lang="es-ES" sz="2800" dirty="0" smtClean="0"/>
              <a:t>El </a:t>
            </a:r>
            <a:r>
              <a:rPr lang="es-ES" sz="2800" dirty="0"/>
              <a:t>agua no tiene olor: es inodora. </a:t>
            </a:r>
            <a:endParaRPr lang="es-ES" sz="2800" dirty="0" smtClean="0"/>
          </a:p>
          <a:p>
            <a:endParaRPr lang="es-ES" sz="2800" dirty="0"/>
          </a:p>
          <a:p>
            <a:endParaRPr lang="es-ES" sz="2800" dirty="0" smtClean="0"/>
          </a:p>
          <a:p>
            <a:endParaRPr lang="es-ES" sz="2800" dirty="0"/>
          </a:p>
          <a:p>
            <a:endParaRPr lang="es-ES" sz="2800" dirty="0" smtClean="0"/>
          </a:p>
          <a:p>
            <a:r>
              <a:rPr lang="es-ES" sz="2800" dirty="0" smtClean="0"/>
              <a:t>Es </a:t>
            </a:r>
            <a:r>
              <a:rPr lang="es-ES" sz="2800" dirty="0"/>
              <a:t>transparente: podemos ver a través de ella</a:t>
            </a:r>
            <a:r>
              <a:rPr lang="es-ES" sz="2800" dirty="0" smtClean="0"/>
              <a:t>.</a:t>
            </a:r>
          </a:p>
          <a:p>
            <a:endParaRPr lang="es-ES" sz="2800" dirty="0"/>
          </a:p>
          <a:p>
            <a:endParaRPr lang="es-ES" sz="2800" dirty="0" smtClean="0"/>
          </a:p>
          <a:p>
            <a:endParaRPr lang="es-ES" sz="2800" dirty="0" smtClean="0"/>
          </a:p>
          <a:p>
            <a:endParaRPr lang="es-ES" sz="2800" dirty="0" smtClean="0"/>
          </a:p>
          <a:p>
            <a:r>
              <a:rPr lang="es-ES" sz="2800" dirty="0"/>
              <a:t>El agua líquida tiene la capacidad de escurrir o de fluir.</a:t>
            </a:r>
          </a:p>
          <a:p>
            <a:endParaRPr lang="es-ES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139" y="3308712"/>
            <a:ext cx="1847850" cy="30099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333" y="1760824"/>
            <a:ext cx="1685925" cy="24669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620" y="117433"/>
            <a:ext cx="275272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7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097" y="466827"/>
            <a:ext cx="8220892" cy="590850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34983" y="702269"/>
            <a:ext cx="33136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/>
              <a:t>En la naturaleza, </a:t>
            </a:r>
            <a:endParaRPr lang="es-ES" sz="2800" dirty="0" smtClean="0"/>
          </a:p>
          <a:p>
            <a:pPr algn="ctr"/>
            <a:r>
              <a:rPr lang="es-ES" sz="2800" dirty="0" smtClean="0"/>
              <a:t>el </a:t>
            </a:r>
            <a:r>
              <a:rPr lang="es-ES" sz="2800" dirty="0"/>
              <a:t>agua se puede </a:t>
            </a:r>
            <a:endParaRPr lang="es-ES" sz="2800" dirty="0" smtClean="0"/>
          </a:p>
          <a:p>
            <a:pPr algn="ctr"/>
            <a:r>
              <a:rPr lang="es-ES" sz="2800" dirty="0" smtClean="0"/>
              <a:t>encontrar en</a:t>
            </a:r>
          </a:p>
          <a:p>
            <a:pPr algn="ctr"/>
            <a:r>
              <a:rPr lang="es-ES" sz="2800" dirty="0" smtClean="0"/>
              <a:t> </a:t>
            </a:r>
            <a:r>
              <a:rPr lang="es-ES" sz="2800" dirty="0"/>
              <a:t>estado: sólido, </a:t>
            </a:r>
            <a:endParaRPr lang="es-ES" sz="2800" dirty="0" smtClean="0"/>
          </a:p>
          <a:p>
            <a:pPr algn="ctr"/>
            <a:r>
              <a:rPr lang="es-ES" sz="2800" dirty="0" smtClean="0"/>
              <a:t>líquido </a:t>
            </a:r>
            <a:r>
              <a:rPr lang="es-ES" sz="2800" dirty="0"/>
              <a:t>y </a:t>
            </a:r>
            <a:r>
              <a:rPr lang="es-ES" sz="2800" dirty="0" smtClean="0"/>
              <a:t>gaseoso.</a:t>
            </a:r>
            <a:endParaRPr lang="es-ES" sz="2800" dirty="0"/>
          </a:p>
        </p:txBody>
      </p:sp>
      <p:sp>
        <p:nvSpPr>
          <p:cNvPr id="4" name="Rectángulo 3"/>
          <p:cNvSpPr/>
          <p:nvPr/>
        </p:nvSpPr>
        <p:spPr>
          <a:xfrm>
            <a:off x="343988" y="3421079"/>
            <a:ext cx="31046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/>
              <a:t>El agua sólida tiene </a:t>
            </a:r>
            <a:endParaRPr lang="es-ES" sz="2800" dirty="0" smtClean="0"/>
          </a:p>
          <a:p>
            <a:pPr algn="ctr"/>
            <a:r>
              <a:rPr lang="es-ES" sz="2800" dirty="0" smtClean="0"/>
              <a:t>forma </a:t>
            </a:r>
            <a:r>
              <a:rPr lang="es-ES" sz="2800" dirty="0"/>
              <a:t>definida. El </a:t>
            </a:r>
            <a:endParaRPr lang="es-ES" sz="2800" dirty="0" smtClean="0"/>
          </a:p>
          <a:p>
            <a:pPr algn="ctr"/>
            <a:r>
              <a:rPr lang="es-ES" sz="2800" dirty="0" smtClean="0"/>
              <a:t>agua </a:t>
            </a:r>
            <a:r>
              <a:rPr lang="es-ES" sz="2800" dirty="0"/>
              <a:t>líquida y gaseosa </a:t>
            </a:r>
            <a:r>
              <a:rPr lang="es-ES" sz="2800" dirty="0" smtClean="0"/>
              <a:t>se </a:t>
            </a:r>
            <a:r>
              <a:rPr lang="es-ES" sz="2800" dirty="0"/>
              <a:t>adaptan a la forma </a:t>
            </a:r>
            <a:r>
              <a:rPr lang="es-ES" sz="2800" dirty="0" smtClean="0"/>
              <a:t>del </a:t>
            </a:r>
            <a:r>
              <a:rPr lang="es-ES" sz="2800" dirty="0"/>
              <a:t>recipiente.</a:t>
            </a:r>
          </a:p>
        </p:txBody>
      </p:sp>
    </p:spTree>
    <p:extLst>
      <p:ext uri="{BB962C8B-B14F-4D97-AF65-F5344CB8AC3E}">
        <p14:creationId xmlns:p14="http://schemas.microsoft.com/office/powerpoint/2010/main" val="91177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44583" y="496388"/>
            <a:ext cx="8652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rgbClr val="002060"/>
                </a:solidFill>
              </a:rPr>
              <a:t>Leamos el texto escolar de Ciencias Naturales página 116</a:t>
            </a:r>
            <a:endParaRPr lang="es-ES" sz="2800" b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981" y="1019608"/>
            <a:ext cx="7651848" cy="577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649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195" y="0"/>
            <a:ext cx="6923314" cy="690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21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6765" y="666206"/>
            <a:ext cx="10090330" cy="561049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657600" y="91440"/>
            <a:ext cx="474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accent1"/>
                </a:solidFill>
              </a:rPr>
              <a:t>Veamos un video del Ciclo del agua.</a:t>
            </a:r>
            <a:endParaRPr lang="es-E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04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36023" y="274690"/>
            <a:ext cx="10690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</a:rPr>
              <a:t>El ciclo del agua, se genera a partir del TIEMPO ATMOSFÉRICO</a:t>
            </a:r>
            <a:endParaRPr lang="es-ES" sz="3200" b="1" dirty="0">
              <a:solidFill>
                <a:srgbClr val="00206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818" y="1002787"/>
            <a:ext cx="6912837" cy="580567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305387" y="1508852"/>
            <a:ext cx="37621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002060"/>
                </a:solidFill>
              </a:rPr>
              <a:t>Leamos el texto escolar de Ciencias Naturales página 126.</a:t>
            </a:r>
            <a:endParaRPr lang="es-ES" sz="28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655" y="4777396"/>
            <a:ext cx="3260680" cy="203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7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44" y="0"/>
            <a:ext cx="6267969" cy="663593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013" y="2510788"/>
            <a:ext cx="5457987" cy="16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6C9DF77-5C26-4A6D-9C8A-132B900FE688}"/>
              </a:ext>
            </a:extLst>
          </p:cNvPr>
          <p:cNvSpPr txBox="1"/>
          <p:nvPr/>
        </p:nvSpPr>
        <p:spPr>
          <a:xfrm>
            <a:off x="292098" y="255494"/>
            <a:ext cx="1154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u="sng" dirty="0" smtClean="0"/>
              <a:t>Actividad en </a:t>
            </a:r>
            <a:r>
              <a:rPr lang="es-ES" sz="2800" u="sng" dirty="0" smtClean="0"/>
              <a:t>el cuaderno de ejercicios</a:t>
            </a:r>
            <a:endParaRPr lang="es-ES" sz="2800" u="sng" dirty="0" smtClean="0"/>
          </a:p>
        </p:txBody>
      </p:sp>
      <p:sp>
        <p:nvSpPr>
          <p:cNvPr id="10" name="CuadroTexto 9"/>
          <p:cNvSpPr txBox="1"/>
          <p:nvPr/>
        </p:nvSpPr>
        <p:spPr>
          <a:xfrm>
            <a:off x="676677" y="907961"/>
            <a:ext cx="9851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002060"/>
                </a:solidFill>
              </a:rPr>
              <a:t>1. Abramos el CUADERNO DE ACTIVIDADES de Ciencias Naturales páginas 65, 66, 69, 72, 80, 81.</a:t>
            </a:r>
            <a:endParaRPr lang="es-ES" sz="2800" b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77" y="1991315"/>
            <a:ext cx="6859088" cy="434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84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31787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427" y="0"/>
            <a:ext cx="6075590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190411" y="1084217"/>
            <a:ext cx="2847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El agua sigue congelada</a:t>
            </a:r>
            <a:endParaRPr lang="es-ES" sz="2000" dirty="0"/>
          </a:p>
        </p:txBody>
      </p:sp>
      <p:sp>
        <p:nvSpPr>
          <p:cNvPr id="7" name="CuadroTexto 6"/>
          <p:cNvSpPr txBox="1"/>
          <p:nvPr/>
        </p:nvSpPr>
        <p:spPr>
          <a:xfrm>
            <a:off x="8904514" y="2673531"/>
            <a:ext cx="2847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congela</a:t>
            </a:r>
            <a:endParaRPr lang="es-ES" sz="2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6171519" y="4372484"/>
            <a:ext cx="4278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El congelador está muy helado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1103786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018" y="143691"/>
            <a:ext cx="7430877" cy="6492240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3448594" y="1214846"/>
            <a:ext cx="1227909" cy="457200"/>
          </a:xfrm>
          <a:prstGeom prst="round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redondeado 3"/>
          <p:cNvSpPr/>
          <p:nvPr/>
        </p:nvSpPr>
        <p:spPr>
          <a:xfrm>
            <a:off x="5168537" y="4371703"/>
            <a:ext cx="1780903" cy="457200"/>
          </a:xfrm>
          <a:prstGeom prst="round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/>
          <p:cNvSpPr/>
          <p:nvPr/>
        </p:nvSpPr>
        <p:spPr>
          <a:xfrm>
            <a:off x="7502434" y="4262846"/>
            <a:ext cx="1863635" cy="457200"/>
          </a:xfrm>
          <a:prstGeom prst="round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381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695920" y="152290"/>
            <a:ext cx="6553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Recordemos las normas de la sala virtual: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B236E16-343E-427D-9C50-712D79098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25" y="1280160"/>
            <a:ext cx="1467469" cy="444137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524" y="781186"/>
            <a:ext cx="2638425" cy="51911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328" y="781186"/>
            <a:ext cx="2752725" cy="50006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432" y="781186"/>
            <a:ext cx="2562225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4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939" y="18501"/>
            <a:ext cx="6681360" cy="683949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994467" y="3918856"/>
            <a:ext cx="535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S</a:t>
            </a:r>
            <a:endParaRPr lang="es-ES" sz="20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5024844" y="3918856"/>
            <a:ext cx="535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L</a:t>
            </a:r>
            <a:endParaRPr lang="es-ES" sz="20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2625634" y="2181497"/>
            <a:ext cx="36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1</a:t>
            </a:r>
            <a:endParaRPr lang="es-ES" sz="28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5560421" y="2181497"/>
            <a:ext cx="36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2</a:t>
            </a:r>
            <a:endParaRPr lang="es-ES" sz="28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2586706" y="4519748"/>
            <a:ext cx="36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3</a:t>
            </a:r>
            <a:endParaRPr lang="es-ES" sz="28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5618860" y="4519748"/>
            <a:ext cx="36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4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182504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291" y="0"/>
            <a:ext cx="6418217" cy="682053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605349" y="3618412"/>
            <a:ext cx="120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Soleado</a:t>
            </a:r>
            <a:endParaRPr lang="es-ES" sz="24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7323909" y="3618412"/>
            <a:ext cx="1926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Parcialmente </a:t>
            </a:r>
          </a:p>
          <a:p>
            <a:r>
              <a:rPr lang="es-ES" sz="2400" b="1" dirty="0" smtClean="0"/>
              <a:t>nublado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79187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6962502" cy="66098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503" y="744583"/>
            <a:ext cx="5101863" cy="429767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380515" y="1227909"/>
            <a:ext cx="2960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Los días Lunes y miércoles</a:t>
            </a:r>
            <a:endParaRPr lang="es-ES" sz="20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7258595" y="2211736"/>
            <a:ext cx="1590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El día viernes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536265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0188" y="2390502"/>
            <a:ext cx="10526486" cy="2481943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s-E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Desarrolla el ticket de salida en el FORMULARIO GOOGLE.</a:t>
            </a:r>
            <a:br>
              <a:rPr lang="es-E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119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66204" y="757776"/>
            <a:ext cx="7350034" cy="568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400"/>
            </a:pP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¿En </a:t>
            </a: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qué estados podemos </a:t>
            </a: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encontrar el agua en la naturaleza?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s-E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Congelada, fría y sucia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Sólida, liquida y gaseosa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Gaseosa, limpia y transparente.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SzPts val="1400"/>
            </a:pP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¿Qué </a:t>
            </a: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condiciones debe existir para que el agua en la cordillera se derrita</a:t>
            </a: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ES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SzPts val="1400"/>
            </a:pPr>
            <a:endParaRPr lang="es-ES" sz="1400" spc="-1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SzPts val="1400"/>
            </a:pP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Elevarse la temperatura ambiental</a:t>
            </a: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Debe estar muy nublado</a:t>
            </a: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Debe caer precipitaciones. </a:t>
            </a: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SzPts val="1400"/>
            </a:pP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¿El ciclo del agua es…?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es-ES" spc="-1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Proceso que mueve el agua por el planeta</a:t>
            </a:r>
            <a:endParaRPr lang="es-E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proceso de precipitación </a:t>
            </a:r>
            <a:endParaRPr lang="es-E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es-ES" spc="-1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paso del agua de solido a líquido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14326" y="179913"/>
            <a:ext cx="342112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es-ES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Reflexión de lo aprendido</a:t>
            </a:r>
            <a:r>
              <a:rPr lang="es-ES" sz="16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050" y="757776"/>
            <a:ext cx="3043647" cy="4565469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666204" y="1727133"/>
            <a:ext cx="483325" cy="44413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620483" y="5323114"/>
            <a:ext cx="483325" cy="44413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/>
        </p:nvSpPr>
        <p:spPr>
          <a:xfrm>
            <a:off x="635724" y="3484981"/>
            <a:ext cx="452845" cy="54877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095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24744" y="496388"/>
            <a:ext cx="7136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 smtClean="0">
                <a:solidFill>
                  <a:srgbClr val="00FF00"/>
                </a:solidFill>
              </a:rPr>
              <a:t>¿Cómo trabajamos hoy?</a:t>
            </a:r>
            <a:endParaRPr lang="es-ES" sz="5400" b="1" dirty="0">
              <a:solidFill>
                <a:srgbClr val="00FF00"/>
              </a:solidFill>
            </a:endParaRPr>
          </a:p>
        </p:txBody>
      </p:sp>
      <p:sp>
        <p:nvSpPr>
          <p:cNvPr id="3" name="AutoShape 2" descr="Plantas Felices Pétalos Rojos Estambres Amarillos Hojas Verdes, Estambres  Amarillos, Pétalos Rojos, Ilustración De Patrones PNG y PSD para Descargar  Gratis |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45" y="1993717"/>
            <a:ext cx="2289946" cy="224673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972" y="1993717"/>
            <a:ext cx="2231958" cy="224673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358" y="1993717"/>
            <a:ext cx="2394551" cy="224673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053" y="4435384"/>
            <a:ext cx="2378135" cy="221361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344" y="4435384"/>
            <a:ext cx="2241990" cy="221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73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es bonitas con flores y plantas 3ª parte CERRADO | Página 2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454" y="469686"/>
            <a:ext cx="7091387" cy="507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11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695920" y="152290"/>
            <a:ext cx="6553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Recordemos las normas de la sala virtual: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B236E16-343E-427D-9C50-712D79098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25" y="1280160"/>
            <a:ext cx="1467469" cy="44413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486" y="848132"/>
            <a:ext cx="2867025" cy="530542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973" y="848133"/>
            <a:ext cx="3171825" cy="53054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5260" y="848132"/>
            <a:ext cx="3437437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1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695920" y="152290"/>
            <a:ext cx="6553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Recordemos las normas de la sala virtual: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B236E16-343E-427D-9C50-712D79098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25" y="1280160"/>
            <a:ext cx="1467469" cy="44413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725" y="959167"/>
            <a:ext cx="3154544" cy="536325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200" y="959167"/>
            <a:ext cx="4625776" cy="523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2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192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FCEB4E8-973F-4E63-9064-854CF9B431AA}"/>
              </a:ext>
            </a:extLst>
          </p:cNvPr>
          <p:cNvSpPr txBox="1"/>
          <p:nvPr/>
        </p:nvSpPr>
        <p:spPr>
          <a:xfrm>
            <a:off x="398702" y="1227246"/>
            <a:ext cx="8017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CL" sz="5400" b="1" dirty="0">
                <a:solidFill>
                  <a:prstClr val="black"/>
                </a:solidFill>
                <a:latin typeface="Tw Cen MT" panose="020B0602020104020603"/>
              </a:rPr>
              <a:t>¿Qué aprenderemos hoy?</a:t>
            </a:r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FECB72CB-FB91-4E88-BAEB-B606B19298EE}"/>
              </a:ext>
            </a:extLst>
          </p:cNvPr>
          <p:cNvSpPr/>
          <p:nvPr/>
        </p:nvSpPr>
        <p:spPr>
          <a:xfrm rot="16200000">
            <a:off x="661265" y="2738256"/>
            <a:ext cx="1058092" cy="145986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CEB4E8-973F-4E63-9064-854CF9B431AA}"/>
              </a:ext>
            </a:extLst>
          </p:cNvPr>
          <p:cNvSpPr txBox="1"/>
          <p:nvPr/>
        </p:nvSpPr>
        <p:spPr>
          <a:xfrm>
            <a:off x="2024743" y="2657249"/>
            <a:ext cx="9627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s-ES" sz="3200" b="1" dirty="0"/>
              <a:t>Describir el ciclo del agua en la naturaleza, observando así los cambios del tiempo </a:t>
            </a:r>
            <a:r>
              <a:rPr lang="es-ES" sz="3200" b="1" dirty="0" smtClean="0"/>
              <a:t>atmosférico (clima), con una actitud de respeto hacia el medio ambiente. </a:t>
            </a:r>
            <a:endParaRPr lang="es-CL" sz="16600" b="1" dirty="0">
              <a:solidFill>
                <a:prstClr val="black"/>
              </a:solidFill>
              <a:latin typeface="Tw Cen MT" panose="020B0602020104020603"/>
            </a:endParaRPr>
          </a:p>
        </p:txBody>
      </p:sp>
      <p:sp>
        <p:nvSpPr>
          <p:cNvPr id="2" name="AutoShape 2" descr="Diferencias entre el ciclo del agua y el ciclo hidrológico – Soolucio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4235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dirty="0" smtClean="0"/>
              <a:t>Verifiquemos si se comprendió el objetivo.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2022336" y="1561303"/>
            <a:ext cx="86258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Quién me </a:t>
            </a:r>
            <a:r>
              <a:rPr lang="es-ES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pude decir con sus palabras </a:t>
            </a:r>
          </a:p>
          <a:p>
            <a:pPr algn="ctr"/>
            <a:r>
              <a:rPr lang="es-ES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¿Qué aprenderemos hoy?</a:t>
            </a:r>
            <a:endParaRPr lang="es-ES" sz="32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02" y="3757037"/>
            <a:ext cx="9914522" cy="273558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022336" y="2854160"/>
            <a:ext cx="2456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Describir</a:t>
            </a:r>
            <a:endParaRPr lang="es-E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690963" y="2949435"/>
            <a:ext cx="4371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 ciclo del agua </a:t>
            </a:r>
            <a:endParaRPr lang="es-E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28715" y="3924191"/>
            <a:ext cx="5590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E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bservando cambios</a:t>
            </a:r>
            <a:endParaRPr lang="es-E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353411" y="3870571"/>
            <a:ext cx="30925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el clima.</a:t>
            </a:r>
            <a:endParaRPr lang="es-E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89085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echa: curvada hacia la derecha 10">
            <a:extLst>
              <a:ext uri="{FF2B5EF4-FFF2-40B4-BE49-F238E27FC236}">
                <a16:creationId xmlns:a16="http://schemas.microsoft.com/office/drawing/2014/main" id="{6D526F76-AB87-4B2A-93B3-CD580F4EC9BC}"/>
              </a:ext>
            </a:extLst>
          </p:cNvPr>
          <p:cNvSpPr/>
          <p:nvPr/>
        </p:nvSpPr>
        <p:spPr>
          <a:xfrm>
            <a:off x="853763" y="2940999"/>
            <a:ext cx="1154831" cy="2093800"/>
          </a:xfrm>
          <a:prstGeom prst="curvedRightArrow">
            <a:avLst>
              <a:gd name="adj1" fmla="val 25000"/>
              <a:gd name="adj2" fmla="val 62600"/>
              <a:gd name="adj3" fmla="val 25000"/>
            </a:avLst>
          </a:prstGeom>
          <a:solidFill>
            <a:srgbClr val="00B0F0"/>
          </a:solidFill>
          <a:ln w="76200"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248663" y="1947686"/>
            <a:ext cx="9339942" cy="908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200"/>
              </a:spcAft>
            </a:pPr>
            <a:r>
              <a:rPr lang="es-CL" sz="24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Actividad:</a:t>
            </a:r>
          </a:p>
          <a:p>
            <a:pPr marL="514350" indent="-514350" algn="just">
              <a:lnSpc>
                <a:spcPct val="107000"/>
              </a:lnSpc>
              <a:spcAft>
                <a:spcPts val="200"/>
              </a:spcAft>
              <a:buAutoNum type="romanUcPeriod"/>
            </a:pPr>
            <a:r>
              <a:rPr lang="es-CL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primera actividad, </a:t>
            </a:r>
            <a:r>
              <a:rPr lang="es-CL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recordemos </a:t>
            </a:r>
            <a:r>
              <a:rPr lang="es-CL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fecha y </a:t>
            </a:r>
            <a:r>
              <a:rPr lang="es-CL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objetivo.</a:t>
            </a:r>
            <a:endParaRPr lang="es-CL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396339" y="3557652"/>
            <a:ext cx="1583693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es-CL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Hoy es: </a:t>
            </a:r>
            <a:endParaRPr lang="es-CL" sz="280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021934" y="3484206"/>
            <a:ext cx="13003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Lunes</a:t>
            </a:r>
            <a:endParaRPr lang="es-CL" sz="2400" i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400" dirty="0"/>
          </a:p>
        </p:txBody>
      </p:sp>
      <p:sp>
        <p:nvSpPr>
          <p:cNvPr id="8" name="Rectángulo 7"/>
          <p:cNvSpPr/>
          <p:nvPr/>
        </p:nvSpPr>
        <p:spPr>
          <a:xfrm>
            <a:off x="5400939" y="3526234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3200" i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23</a:t>
            </a:r>
            <a:endParaRPr lang="es-ES" sz="3200" dirty="0"/>
          </a:p>
        </p:txBody>
      </p:sp>
      <p:sp>
        <p:nvSpPr>
          <p:cNvPr id="9" name="CuadroTexto 8"/>
          <p:cNvSpPr txBox="1"/>
          <p:nvPr/>
        </p:nvSpPr>
        <p:spPr>
          <a:xfrm>
            <a:off x="6044393" y="3468497"/>
            <a:ext cx="2666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noviembre</a:t>
            </a:r>
            <a:endParaRPr lang="es-ES" sz="2400" dirty="0"/>
          </a:p>
        </p:txBody>
      </p:sp>
      <p:sp>
        <p:nvSpPr>
          <p:cNvPr id="12" name="Rectángulo 11"/>
          <p:cNvSpPr/>
          <p:nvPr/>
        </p:nvSpPr>
        <p:spPr>
          <a:xfrm>
            <a:off x="8941669" y="3437720"/>
            <a:ext cx="1710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8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CL" sz="36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856365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4" grpId="0"/>
      <p:bldP spid="6" grpId="0"/>
      <p:bldP spid="8" grpId="0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057119" y="-2400"/>
            <a:ext cx="4311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0070C0"/>
                </a:solidFill>
              </a:rPr>
              <a:t>Distintos tipos de climas</a:t>
            </a:r>
            <a:endParaRPr lang="es-ES" sz="3200" b="1" dirty="0">
              <a:solidFill>
                <a:srgbClr val="0070C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69" y="582375"/>
            <a:ext cx="3409950" cy="33909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787" y="433251"/>
            <a:ext cx="3248025" cy="3352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573" y="582375"/>
            <a:ext cx="2961772" cy="29184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119" y="3786051"/>
            <a:ext cx="3049226" cy="290531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9422" y="4977096"/>
            <a:ext cx="4326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rgbClr val="7030A0"/>
                </a:solidFill>
              </a:rPr>
              <a:t>¿Dónde podemos ver agua?</a:t>
            </a:r>
            <a:endParaRPr lang="es-E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5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31755">
            <a:off x="792008" y="434612"/>
            <a:ext cx="3646716" cy="575173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964" y="14829"/>
            <a:ext cx="3998596" cy="48890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26622">
            <a:off x="8042742" y="2117430"/>
            <a:ext cx="3531997" cy="396996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349931" y="5974981"/>
            <a:ext cx="4606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rgbClr val="7030A0"/>
                </a:solidFill>
              </a:rPr>
              <a:t>¿Qué sabemos sobre el agua?</a:t>
            </a:r>
            <a:endParaRPr lang="es-ES" sz="2800" b="1" dirty="0">
              <a:solidFill>
                <a:srgbClr val="7030A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457964" y="433679"/>
            <a:ext cx="3734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7030A0"/>
                </a:solidFill>
              </a:rPr>
              <a:t>¿Dónde podemos ver agua?</a:t>
            </a:r>
            <a:endParaRPr lang="es-E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0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1465</TotalTime>
  <Words>450</Words>
  <Application>Microsoft Office PowerPoint</Application>
  <PresentationFormat>Panorámica</PresentationFormat>
  <Paragraphs>90</Paragraphs>
  <Slides>26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Gill Sans MT</vt:lpstr>
      <vt:lpstr>Times New Roman</vt:lpstr>
      <vt:lpstr>Trebuchet MS</vt:lpstr>
      <vt:lpstr>Tw Cen MT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Verifiquemos si se comprendió el objetivo.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Desarrolla el ticket de salida en el FORMULARIO GOOGLE. 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Docente</dc:creator>
  <cp:lastModifiedBy>user</cp:lastModifiedBy>
  <cp:revision>403</cp:revision>
  <dcterms:created xsi:type="dcterms:W3CDTF">2020-08-19T13:37:35Z</dcterms:created>
  <dcterms:modified xsi:type="dcterms:W3CDTF">2020-11-19T00:58:10Z</dcterms:modified>
</cp:coreProperties>
</file>