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6" r:id="rId4"/>
    <p:sldId id="257" r:id="rId5"/>
    <p:sldId id="313" r:id="rId6"/>
    <p:sldId id="259" r:id="rId7"/>
    <p:sldId id="284" r:id="rId8"/>
    <p:sldId id="299" r:id="rId9"/>
    <p:sldId id="292" r:id="rId10"/>
    <p:sldId id="282" r:id="rId11"/>
    <p:sldId id="268" r:id="rId12"/>
    <p:sldId id="310" r:id="rId13"/>
    <p:sldId id="290" r:id="rId14"/>
    <p:sldId id="305" r:id="rId15"/>
    <p:sldId id="300" r:id="rId16"/>
    <p:sldId id="309" r:id="rId17"/>
    <p:sldId id="301" r:id="rId18"/>
    <p:sldId id="308" r:id="rId19"/>
    <p:sldId id="302" r:id="rId20"/>
    <p:sldId id="306" r:id="rId21"/>
    <p:sldId id="303" r:id="rId22"/>
    <p:sldId id="307" r:id="rId23"/>
    <p:sldId id="285" r:id="rId24"/>
    <p:sldId id="279" r:id="rId25"/>
    <p:sldId id="311" r:id="rId26"/>
    <p:sldId id="315" r:id="rId27"/>
    <p:sldId id="320" r:id="rId28"/>
    <p:sldId id="316" r:id="rId29"/>
    <p:sldId id="317" r:id="rId30"/>
    <p:sldId id="318" r:id="rId31"/>
    <p:sldId id="322" r:id="rId32"/>
    <p:sldId id="321" r:id="rId33"/>
    <p:sldId id="266" r:id="rId3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09CF25-903F-4F24-9284-EB0160CB8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8F09D3E-E2DC-4C8A-A77D-226F3D961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D6AA384-1DC6-498A-93BE-69689D20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D8FA376-7B22-4A21-9AD9-846EFC41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BBC0F33-E68D-4321-81F9-E59973C6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804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68B3A9-C88A-4131-B982-203779FE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67BB1DA-FAC2-4493-A360-C2CF53749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28F661F-2920-41C8-B8CC-8289F88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7F87A7E-D079-4CD6-A1D3-AC7A6973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4243C8A-7EE3-4E29-96EE-29C1E295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871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070C051-8182-4F2C-BA78-3FF7AB852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DCB85B1-1985-41E6-995B-627352DCC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697F5FD-DD74-42E9-A106-4DDF535B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EF632DA-F67F-4B90-B0B3-898B3A9E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5D4DEDE-4C04-4129-A6D7-1647BCAD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557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2A252D-E03C-4494-8598-C32C6E06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481A1BD-F299-48F1-833F-637D7EC50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ED60CA-C379-4F2E-A89E-EBE245892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F1C2D3B-441E-4C1C-902E-D4ADB2B6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E250C8F-AC02-4745-88D1-C178458A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956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37A488-F402-44A1-9696-BD3C836C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65B2A42-0301-4CA8-AD1A-31C66F0DC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56A1557-E149-434E-AF17-B282DB19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CE15DD-BFB7-4CA4-833D-516EC657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9E7A25B-FEBA-4862-BF4F-B735EB72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317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B6FD12-701C-40D2-8420-4081CD2A4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2DBC0A9-21AE-4630-9815-54DBE2ABB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FE2FAD4-30FD-41FE-915A-85D52D110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B97A06D-9A68-4B46-BDCC-88B089C0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7BA21D3-F829-49F2-8401-4B7E41F7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1950BBA-AF95-4937-88FB-B6968183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839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464E61-74DF-48C6-BDE9-8971E50C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4950361-F64E-4718-89F1-44D3D5F34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93921EE-21D4-4592-8A71-F50494C6D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13FFE26-C6CD-4098-92EE-F895D7443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33E58EA-7DAC-4739-8885-BC9961E36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B1E03E5-1C4A-4EF3-8C3C-C25E928B9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6F51D72F-7E14-46ED-9A0B-CB837DA2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C43A9A0-8A43-4220-86B4-120842432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305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D56163-D3AC-4211-A16B-B6A0AB7F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8385D4D-A3DB-4C1B-9FE4-104848AE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5081AC7-FDA7-424A-AD03-516118F6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79918A4-DB0F-4323-B8FC-FDD0C147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426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45B5A761-3A5A-4D80-A0DE-33AD1BE1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C166128-2860-4CB3-8DB0-943DA82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8CCEF4A-0A21-4654-8F90-2A5C4D17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60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1E8E48-699E-420B-9727-19E35B76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6F4F874-74CF-4363-86A8-0CD8C13B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4B4F714-4400-4962-8AB9-53535DD98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E044B61-81AD-4963-9B06-65C7A609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ADA81C3-4590-4D2F-BF58-D790C32D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6326319-E75B-45F3-9D54-C2FAF4B8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153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78034-2D6B-455A-B11F-23439C0B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E9C91023-A1E1-4565-9260-D9BF38D0E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90A9E2F-E4AD-4EED-ABC2-F4A4720B2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C948A58-02B2-43E5-8174-359DD8B7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AF16D0C-0366-4BF1-B29B-6E4D21271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E92A2F0-AAA3-4ED4-B090-DEAFC22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210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621BD03-66FD-41FB-8706-4D019BCC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B120D33-8264-4871-9BEC-1126F604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BBF84E0-E3A9-4CDC-A06F-C19A77686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195E8-975E-4FF6-B551-D60468D5D04B}" type="datetimeFigureOut">
              <a:rPr lang="es-CL" smtClean="0"/>
              <a:t>05-11-2020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3B799A4-D1D8-4CED-9A78-0A3E80441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6D2C37B-53D1-4C12-BDDB-6C0A49070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80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-19558"/>
            <a:ext cx="12290625" cy="677486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0CD1220-C876-4B51-A4C9-6711E33BB7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951" y="190907"/>
            <a:ext cx="1836425" cy="197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C06481D4-BA30-486C-9EC5-5FE061E1E238}"/>
              </a:ext>
            </a:extLst>
          </p:cNvPr>
          <p:cNvSpPr txBox="1"/>
          <p:nvPr/>
        </p:nvSpPr>
        <p:spPr>
          <a:xfrm>
            <a:off x="3477725" y="4425354"/>
            <a:ext cx="61018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Profesora Jefe : Verónica </a:t>
            </a:r>
            <a:r>
              <a:rPr lang="es-CL" sz="2000" b="1" dirty="0" smtClean="0">
                <a:solidFill>
                  <a:srgbClr val="002060"/>
                </a:solidFill>
                <a:latin typeface="Gill Sans MT" panose="020B0502020104020203"/>
              </a:rPr>
              <a:t>Rosales</a:t>
            </a: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 </a:t>
            </a:r>
            <a:r>
              <a:rPr lang="es-CL" sz="2000" b="1" dirty="0" smtClean="0">
                <a:solidFill>
                  <a:srgbClr val="002060"/>
                </a:solidFill>
                <a:latin typeface="Gill Sans MT" panose="020B0502020104020203"/>
              </a:rPr>
              <a:t>                         Mabel Ordoñez</a:t>
            </a:r>
            <a:endParaRPr lang="es-CL" sz="2000" b="1" dirty="0">
              <a:solidFill>
                <a:srgbClr val="002060"/>
              </a:solidFill>
              <a:latin typeface="Gill Sans MT" panose="020B0502020104020203"/>
            </a:endParaRPr>
          </a:p>
          <a:p>
            <a:pPr defTabSz="457200">
              <a:defRPr/>
            </a:pPr>
            <a:r>
              <a:rPr lang="es-CL" sz="2000" b="1" dirty="0" smtClean="0">
                <a:solidFill>
                  <a:srgbClr val="002060"/>
                </a:solidFill>
                <a:latin typeface="Gill Sans MT" panose="020B0502020104020203"/>
              </a:rPr>
              <a:t>Asistente</a:t>
            </a: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: Romané Chamorro</a:t>
            </a: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Trebuchet MS" panose="020B0603020202020204"/>
              </a:rPr>
              <a:t>Asignatura : </a:t>
            </a:r>
            <a:r>
              <a:rPr lang="es-CL" sz="2000" b="1" dirty="0" smtClean="0">
                <a:solidFill>
                  <a:srgbClr val="002060"/>
                </a:solidFill>
                <a:latin typeface="Trebuchet MS" panose="020B0603020202020204"/>
              </a:rPr>
              <a:t>Ciencias Naturales</a:t>
            </a:r>
            <a:endParaRPr lang="es-CL" sz="2000" b="1" dirty="0">
              <a:solidFill>
                <a:srgbClr val="002060"/>
              </a:solidFill>
              <a:latin typeface="Trebuchet MS" panose="020B0603020202020204"/>
            </a:endParaRP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Trebuchet MS" panose="020B0603020202020204"/>
              </a:rPr>
              <a:t>Curso: </a:t>
            </a:r>
            <a:r>
              <a:rPr lang="es-CL" sz="2000" b="1" dirty="0" smtClean="0">
                <a:solidFill>
                  <a:srgbClr val="002060"/>
                </a:solidFill>
                <a:latin typeface="Trebuchet MS" panose="020B0603020202020204"/>
              </a:rPr>
              <a:t>2º </a:t>
            </a:r>
            <a:r>
              <a:rPr lang="es-CL" sz="2000" b="1" dirty="0">
                <a:solidFill>
                  <a:srgbClr val="002060"/>
                </a:solidFill>
                <a:latin typeface="Trebuchet MS" panose="020B0603020202020204"/>
              </a:rPr>
              <a:t>básico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9D9318F-4A63-4F62-B472-6A9A256D46D2}"/>
              </a:ext>
            </a:extLst>
          </p:cNvPr>
          <p:cNvSpPr/>
          <p:nvPr/>
        </p:nvSpPr>
        <p:spPr>
          <a:xfrm>
            <a:off x="3942240" y="541113"/>
            <a:ext cx="54131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Colegio </a:t>
            </a:r>
            <a:endParaRPr lang="es-ES" sz="5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Hermanos </a:t>
            </a:r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Carrera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605308" y="2836552"/>
            <a:ext cx="384669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CIENCIAS NATURALES</a:t>
            </a:r>
            <a:endParaRPr lang="es-E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s-E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SEMANA </a:t>
            </a:r>
            <a:r>
              <a:rPr lang="es-E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31 y 32</a:t>
            </a:r>
            <a:endParaRPr lang="es-E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3138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647666" y="33208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947" y="239362"/>
            <a:ext cx="8151360" cy="61629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77" y="465638"/>
            <a:ext cx="2983638" cy="26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1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3498025" y="845400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B050"/>
                </a:solidFill>
              </a:rPr>
              <a:t>Inicio</a:t>
            </a:r>
            <a:endParaRPr lang="es-ES" b="1" dirty="0">
              <a:solidFill>
                <a:srgbClr val="00B05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48" y="0"/>
            <a:ext cx="8847908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22862" y="2076359"/>
            <a:ext cx="7953103" cy="1325563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Veremos las funciones de cada parte de la planta.</a:t>
            </a:r>
            <a:endParaRPr lang="es-E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27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310" y="341811"/>
            <a:ext cx="8419769" cy="61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S PLANTAS : TIPOS DE RAIC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500" y="253183"/>
            <a:ext cx="7956460" cy="608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3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59" y="259759"/>
            <a:ext cx="8594272" cy="63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52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154" y="367665"/>
            <a:ext cx="9194891" cy="57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67" y="349976"/>
            <a:ext cx="7926842" cy="59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980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34" y="337729"/>
            <a:ext cx="8976632" cy="57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94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22" y="404677"/>
            <a:ext cx="7853090" cy="591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9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95920" y="152290"/>
            <a:ext cx="655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Recordemos las normas de la sala virtual: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B236E16-343E-427D-9C50-712D7909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5" y="1280160"/>
            <a:ext cx="1467469" cy="44413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794" y="613955"/>
            <a:ext cx="10201275" cy="51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720" y="1340574"/>
            <a:ext cx="7748515" cy="37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19" y="375965"/>
            <a:ext cx="7968615" cy="59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14" y="522515"/>
            <a:ext cx="4861424" cy="19635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53" y="2940367"/>
            <a:ext cx="6110424" cy="3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13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6C9DF77-5C26-4A6D-9C8A-132B900FE688}"/>
              </a:ext>
            </a:extLst>
          </p:cNvPr>
          <p:cNvSpPr txBox="1"/>
          <p:nvPr/>
        </p:nvSpPr>
        <p:spPr>
          <a:xfrm>
            <a:off x="292098" y="255494"/>
            <a:ext cx="11541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u="sng" dirty="0" smtClean="0"/>
              <a:t>Actividad en la guía</a:t>
            </a:r>
          </a:p>
          <a:p>
            <a:pPr marL="514350" indent="-514350" algn="just">
              <a:buAutoNum type="arabicPeriod"/>
            </a:pPr>
            <a:r>
              <a:rPr lang="es-ES" sz="2800" dirty="0" smtClean="0"/>
              <a:t>Observa la imagen, unamos con una línea la parte que corresponde:</a:t>
            </a:r>
          </a:p>
          <a:p>
            <a:pPr algn="just"/>
            <a:r>
              <a:rPr lang="es-ES" sz="2800" dirty="0" smtClean="0"/>
              <a:t>Observa el modelamiento.</a:t>
            </a:r>
            <a:endParaRPr lang="es-ES" sz="28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03" y="1640489"/>
            <a:ext cx="3676786" cy="514191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073" y="1580086"/>
            <a:ext cx="2638425" cy="4772025"/>
          </a:xfrm>
          <a:prstGeom prst="rect">
            <a:avLst/>
          </a:prstGeom>
        </p:spPr>
      </p:pic>
      <p:cxnSp>
        <p:nvCxnSpPr>
          <p:cNvPr id="21" name="Conector recto de flecha 20"/>
          <p:cNvCxnSpPr/>
          <p:nvPr/>
        </p:nvCxnSpPr>
        <p:spPr>
          <a:xfrm flipH="1">
            <a:off x="3357154" y="4167051"/>
            <a:ext cx="5011919" cy="19594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>
            <a:off x="2720545" y="3154679"/>
            <a:ext cx="5900941" cy="202474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Conector recto de flecha 3"/>
          <p:cNvCxnSpPr/>
          <p:nvPr/>
        </p:nvCxnSpPr>
        <p:spPr>
          <a:xfrm flipH="1">
            <a:off x="3357154" y="2299063"/>
            <a:ext cx="5264332" cy="1293223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 flipV="1">
            <a:off x="2873829" y="2730137"/>
            <a:ext cx="6131853" cy="2389018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 flipV="1">
            <a:off x="2160579" y="3911967"/>
            <a:ext cx="6614191" cy="21494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3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36C9DF77-5C26-4A6D-9C8A-132B900FE688}"/>
              </a:ext>
            </a:extLst>
          </p:cNvPr>
          <p:cNvSpPr txBox="1"/>
          <p:nvPr/>
        </p:nvSpPr>
        <p:spPr>
          <a:xfrm>
            <a:off x="292098" y="255494"/>
            <a:ext cx="11541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 smtClean="0"/>
              <a:t>2. Observa la imagen y escribe el número de la función que corresponde</a:t>
            </a:r>
            <a:r>
              <a:rPr lang="es-ES" sz="2800" dirty="0"/>
              <a:t> </a:t>
            </a:r>
            <a:r>
              <a:rPr lang="es-ES" sz="2800" dirty="0" smtClean="0"/>
              <a:t>a cada parte:</a:t>
            </a:r>
          </a:p>
          <a:p>
            <a:pPr algn="just"/>
            <a:r>
              <a:rPr lang="es-ES" sz="2800" dirty="0" smtClean="0"/>
              <a:t>Observa el modelamiento.</a:t>
            </a:r>
            <a:endParaRPr lang="es-ES" sz="28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87" y="1912421"/>
            <a:ext cx="11287125" cy="435292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694829" y="2470245"/>
            <a:ext cx="6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3</a:t>
            </a:r>
            <a:endParaRPr lang="es-ES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694829" y="3223147"/>
            <a:ext cx="6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5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694829" y="3976049"/>
            <a:ext cx="6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4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808040" y="4728951"/>
            <a:ext cx="6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1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772295" y="5467700"/>
            <a:ext cx="6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2576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719" y="1814369"/>
            <a:ext cx="10642002" cy="40678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6C9DF77-5C26-4A6D-9C8A-132B900FE688}"/>
              </a:ext>
            </a:extLst>
          </p:cNvPr>
          <p:cNvSpPr txBox="1"/>
          <p:nvPr/>
        </p:nvSpPr>
        <p:spPr>
          <a:xfrm>
            <a:off x="292098" y="255494"/>
            <a:ext cx="11541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 smtClean="0"/>
              <a:t>3. Observa la imagen y escribe el número de la función que corresponde</a:t>
            </a:r>
            <a:r>
              <a:rPr lang="es-ES" sz="2800" dirty="0"/>
              <a:t> </a:t>
            </a:r>
            <a:r>
              <a:rPr lang="es-ES" sz="2800" dirty="0" smtClean="0"/>
              <a:t>a cada parte:</a:t>
            </a:r>
          </a:p>
          <a:p>
            <a:pPr algn="just"/>
            <a:r>
              <a:rPr lang="es-ES" sz="2800" dirty="0" smtClean="0"/>
              <a:t>Observa el modelamiento.</a:t>
            </a:r>
            <a:endParaRPr lang="es-ES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8830102" y="2129051"/>
            <a:ext cx="1883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FF0000"/>
                </a:solidFill>
              </a:rPr>
              <a:t>L   O  R</a:t>
            </a:r>
            <a:endParaRPr lang="es-ES" sz="4400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830101" y="2747614"/>
            <a:ext cx="1883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FF0000"/>
                </a:solidFill>
              </a:rPr>
              <a:t>A   Í   </a:t>
            </a:r>
            <a:r>
              <a:rPr lang="es-ES" sz="4400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748752" y="3239648"/>
            <a:ext cx="3348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FF0000"/>
                </a:solidFill>
              </a:rPr>
              <a:t>F   R         T  O </a:t>
            </a:r>
            <a:endParaRPr lang="es-ES" sz="4400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695118" y="3930178"/>
            <a:ext cx="2741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FF0000"/>
                </a:solidFill>
              </a:rPr>
              <a:t>A   L   </a:t>
            </a:r>
            <a:r>
              <a:rPr lang="es-ES" sz="4400" dirty="0" err="1" smtClean="0">
                <a:solidFill>
                  <a:srgbClr val="FF0000"/>
                </a:solidFill>
              </a:rPr>
              <a:t>L</a:t>
            </a:r>
            <a:r>
              <a:rPr lang="es-ES" sz="4400" dirty="0" smtClean="0">
                <a:solidFill>
                  <a:srgbClr val="FF0000"/>
                </a:solidFill>
              </a:rPr>
              <a:t>   O</a:t>
            </a:r>
            <a:endParaRPr lang="es-ES" sz="4400" dirty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459299" y="4501123"/>
            <a:ext cx="2741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FF0000"/>
                </a:solidFill>
              </a:rPr>
              <a:t>H</a:t>
            </a:r>
            <a:r>
              <a:rPr lang="es-ES" sz="4400" dirty="0" smtClean="0">
                <a:solidFill>
                  <a:srgbClr val="FF0000"/>
                </a:solidFill>
              </a:rPr>
              <a:t>        J   A </a:t>
            </a:r>
            <a:endParaRPr lang="es-E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4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88" y="222069"/>
            <a:ext cx="10526486" cy="1358537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s-E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Ahora realizaremos un experimento</a:t>
            </a:r>
            <a:endParaRPr lang="es-E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187" y="1414054"/>
            <a:ext cx="11480075" cy="50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9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88" y="2390502"/>
            <a:ext cx="10526486" cy="2481943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s-E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Desarrolla el ticket de salida en el FORMULARIO GOOGLE.</a:t>
            </a:r>
            <a:br>
              <a:rPr lang="es-E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1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69DA88-1FF9-F140-BE63-A6E38CEC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524000"/>
            <a:ext cx="457200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Pincha el ícono de classroom. </a:t>
            </a:r>
          </a:p>
        </p:txBody>
      </p:sp>
      <p:pic>
        <p:nvPicPr>
          <p:cNvPr id="9" name="Marcador de contenido 8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xmlns="" id="{EDFAC426-3DFF-0E4E-B568-7CDD8C6EC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999" y="2614613"/>
            <a:ext cx="4452939" cy="2643187"/>
          </a:xfrm>
          <a:prstGeom prst="rect">
            <a:avLst/>
          </a:prstGeom>
        </p:spPr>
      </p:pic>
      <p:sp>
        <p:nvSpPr>
          <p:cNvPr id="10" name="Flecha abajo 9">
            <a:extLst>
              <a:ext uri="{FF2B5EF4-FFF2-40B4-BE49-F238E27FC236}">
                <a16:creationId xmlns:a16="http://schemas.microsoft.com/office/drawing/2014/main" xmlns="" id="{8D5C0965-D508-514D-BC88-702ECCBBAAD0}"/>
              </a:ext>
            </a:extLst>
          </p:cNvPr>
          <p:cNvSpPr/>
          <p:nvPr/>
        </p:nvSpPr>
        <p:spPr>
          <a:xfrm>
            <a:off x="3614738" y="1524000"/>
            <a:ext cx="757237" cy="14192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06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xmlns="" id="{B6FB4A52-3551-D241-ACC6-CD95B1D8B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873" y="1505252"/>
            <a:ext cx="4571999" cy="45491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9FA1AE-9C92-EB4F-8164-91C8BD99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0" y="2299787"/>
            <a:ext cx="381000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dirty="0" err="1"/>
              <a:t>B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usca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el classroom de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curso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ingresa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  <p:sp>
        <p:nvSpPr>
          <p:cNvPr id="6" name="Flecha derecha 5">
            <a:extLst>
              <a:ext uri="{FF2B5EF4-FFF2-40B4-BE49-F238E27FC236}">
                <a16:creationId xmlns:a16="http://schemas.microsoft.com/office/drawing/2014/main" xmlns="" id="{23C7D088-DA2F-B54B-BF4A-9F57CA406571}"/>
              </a:ext>
            </a:extLst>
          </p:cNvPr>
          <p:cNvSpPr/>
          <p:nvPr/>
        </p:nvSpPr>
        <p:spPr>
          <a:xfrm>
            <a:off x="94733" y="1820516"/>
            <a:ext cx="1485900" cy="5572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026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95920" y="152290"/>
            <a:ext cx="655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Recordemos las normas de la sala virtual: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B236E16-343E-427D-9C50-712D7909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5" y="1280160"/>
            <a:ext cx="1467469" cy="44413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5388" y="613955"/>
            <a:ext cx="10102623" cy="51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313D84-9237-8B4E-BA7F-D63EDF48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3. Ingresa donde dice “trabajo de clase”</a:t>
            </a:r>
          </a:p>
        </p:txBody>
      </p:sp>
      <p:pic>
        <p:nvPicPr>
          <p:cNvPr id="6" name="Marcador de contenido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xmlns="" id="{4FC7EAE6-6CFC-8B47-A786-71EB5FA8C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000953"/>
            <a:ext cx="10668000" cy="4252209"/>
          </a:xfrm>
        </p:spPr>
      </p:pic>
      <p:sp>
        <p:nvSpPr>
          <p:cNvPr id="7" name="Anillo 6">
            <a:extLst>
              <a:ext uri="{FF2B5EF4-FFF2-40B4-BE49-F238E27FC236}">
                <a16:creationId xmlns:a16="http://schemas.microsoft.com/office/drawing/2014/main" xmlns="" id="{6D024FBE-B8CD-454E-8B65-679244008D65}"/>
              </a:ext>
            </a:extLst>
          </p:cNvPr>
          <p:cNvSpPr/>
          <p:nvPr/>
        </p:nvSpPr>
        <p:spPr>
          <a:xfrm>
            <a:off x="5165961" y="2245684"/>
            <a:ext cx="1334124" cy="612246"/>
          </a:xfrm>
          <a:prstGeom prst="donut">
            <a:avLst>
              <a:gd name="adj" fmla="val 1707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8" name="Flecha arriba 7">
            <a:extLst>
              <a:ext uri="{FF2B5EF4-FFF2-40B4-BE49-F238E27FC236}">
                <a16:creationId xmlns:a16="http://schemas.microsoft.com/office/drawing/2014/main" xmlns="" id="{480C5E66-2B73-EC4E-B1C9-D101E6A807D5}"/>
              </a:ext>
            </a:extLst>
          </p:cNvPr>
          <p:cNvSpPr/>
          <p:nvPr/>
        </p:nvSpPr>
        <p:spPr>
          <a:xfrm>
            <a:off x="5646976" y="2952153"/>
            <a:ext cx="372094" cy="77189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155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35875" y="757776"/>
            <a:ext cx="7350034" cy="568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¿Qué </a:t>
            </a: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necesitan las plantas para vivir?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agua, calor y tierra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refugio, agua y calor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luz, aire y agua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¿Qué </a:t>
            </a: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ocurriría a una planta si se le cortaran todas las </a:t>
            </a: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hojas?</a:t>
            </a:r>
            <a:endParaRPr lang="es-ES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endParaRPr lang="es-ES" sz="1400" spc="-1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no podría captar el agua del suelo</a:t>
            </a:r>
            <a:b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no fabricaría su alimento</a:t>
            </a:r>
            <a:b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se secaría por falta de tierra</a:t>
            </a:r>
            <a:b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SzPts val="1400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¿Qué </a:t>
            </a: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 de la planta la sostiene al suelo y absorbe los nutrientes?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Tallo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Raíz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Hojas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14326" y="179913"/>
            <a:ext cx="342112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s-ES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Reflexión de lo aprendido</a:t>
            </a:r>
            <a:r>
              <a:rPr lang="es-ES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050" y="757776"/>
            <a:ext cx="3043647" cy="456546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666205" y="2024743"/>
            <a:ext cx="483325" cy="4441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666204" y="5643024"/>
            <a:ext cx="483325" cy="4441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735875" y="3513778"/>
            <a:ext cx="452845" cy="54877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9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24744" y="496388"/>
            <a:ext cx="7136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rgbClr val="00FF00"/>
                </a:solidFill>
              </a:rPr>
              <a:t>¿Cómo trabajamos hoy?</a:t>
            </a:r>
            <a:endParaRPr lang="es-ES" sz="5400" b="1" dirty="0">
              <a:solidFill>
                <a:srgbClr val="00FF00"/>
              </a:solidFill>
            </a:endParaRPr>
          </a:p>
        </p:txBody>
      </p:sp>
      <p:sp>
        <p:nvSpPr>
          <p:cNvPr id="3" name="AutoShape 2" descr="Plantas Felices Pétalos Rojos Estambres Amarillos Hojas Verdes, Estambres  Amarillos, Pétalos Rojos, Ilustración De Patrones PNG y PSD para Descargar  Gratis |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45" y="1993717"/>
            <a:ext cx="2289946" cy="224673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72" y="1993717"/>
            <a:ext cx="2231958" cy="22467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358" y="1993717"/>
            <a:ext cx="2394551" cy="22467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053" y="4435384"/>
            <a:ext cx="2378135" cy="22136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344" y="4435384"/>
            <a:ext cx="2241990" cy="22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es bonitas con flores y plantas 3ª parte CERRADO | Página 2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54" y="469686"/>
            <a:ext cx="7091387" cy="50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1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154"/>
            <a:ext cx="12192001" cy="68172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FCEB4E8-973F-4E63-9064-854CF9B431AA}"/>
              </a:ext>
            </a:extLst>
          </p:cNvPr>
          <p:cNvSpPr txBox="1"/>
          <p:nvPr/>
        </p:nvSpPr>
        <p:spPr>
          <a:xfrm>
            <a:off x="398702" y="1227246"/>
            <a:ext cx="8017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CL" sz="5400" b="1" dirty="0">
                <a:solidFill>
                  <a:prstClr val="black"/>
                </a:solidFill>
                <a:latin typeface="Tw Cen MT" panose="020B0602020104020603"/>
              </a:rPr>
              <a:t>¿Qué aprenderemos hoy?</a:t>
            </a: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xmlns="" id="{FECB72CB-FB91-4E88-BAEB-B606B19298EE}"/>
              </a:ext>
            </a:extLst>
          </p:cNvPr>
          <p:cNvSpPr/>
          <p:nvPr/>
        </p:nvSpPr>
        <p:spPr>
          <a:xfrm rot="16200000">
            <a:off x="1052792" y="2722377"/>
            <a:ext cx="1058092" cy="149162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FCEB4E8-973F-4E63-9064-854CF9B431AA}"/>
              </a:ext>
            </a:extLst>
          </p:cNvPr>
          <p:cNvSpPr txBox="1"/>
          <p:nvPr/>
        </p:nvSpPr>
        <p:spPr>
          <a:xfrm>
            <a:off x="2327649" y="2657249"/>
            <a:ext cx="8906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s-ES" sz="4000" dirty="0" smtClean="0"/>
              <a:t>Recordar </a:t>
            </a:r>
            <a:r>
              <a:rPr lang="es-ES" sz="4000" dirty="0"/>
              <a:t>e identificar, </a:t>
            </a:r>
            <a:r>
              <a:rPr lang="es-ES" sz="4000" dirty="0" smtClean="0"/>
              <a:t>las </a:t>
            </a:r>
            <a:r>
              <a:rPr lang="es-ES" sz="4000" dirty="0"/>
              <a:t>estructuras principales de las plantas: hojas, flores, tallos y </a:t>
            </a:r>
            <a:r>
              <a:rPr lang="es-ES" sz="4000" dirty="0" smtClean="0"/>
              <a:t>raíces, manteniendo cuidado por el medio ambiente.</a:t>
            </a:r>
            <a:endParaRPr lang="es-CL" sz="8800" b="1" dirty="0">
              <a:solidFill>
                <a:prstClr val="black"/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4144235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 smtClean="0"/>
              <a:t>Verifiquemos si se comprendió el objetivo.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283028" y="1690688"/>
            <a:ext cx="86258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Quién me </a:t>
            </a:r>
            <a:r>
              <a:rPr lang="es-E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pude decir con sus palabras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¿Qué aprenderemos hoy?</a:t>
            </a:r>
            <a:endParaRPr lang="es-ES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02" y="3757037"/>
            <a:ext cx="9914522" cy="27355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0191" y="2846973"/>
            <a:ext cx="2964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Observar e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660970" y="2846973"/>
            <a:ext cx="2927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identificar 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747881" y="2886506"/>
            <a:ext cx="5444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artes de una planta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283028" y="3757037"/>
            <a:ext cx="4221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sus funciones.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908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14" y="84871"/>
            <a:ext cx="2156527" cy="3352849"/>
          </a:xfrm>
          <a:prstGeom prst="rect">
            <a:avLst/>
          </a:prstGeom>
        </p:spPr>
      </p:pic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xmlns="" id="{6D526F76-AB87-4B2A-93B3-CD580F4EC9BC}"/>
              </a:ext>
            </a:extLst>
          </p:cNvPr>
          <p:cNvSpPr/>
          <p:nvPr/>
        </p:nvSpPr>
        <p:spPr>
          <a:xfrm>
            <a:off x="853763" y="2940999"/>
            <a:ext cx="1154831" cy="2093800"/>
          </a:xfrm>
          <a:prstGeom prst="curvedRightArrow">
            <a:avLst>
              <a:gd name="adj1" fmla="val 25000"/>
              <a:gd name="adj2" fmla="val 62600"/>
              <a:gd name="adj3" fmla="val 25000"/>
            </a:avLst>
          </a:prstGeom>
          <a:ln w="38100">
            <a:solidFill>
              <a:srgbClr val="00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48663" y="1947686"/>
            <a:ext cx="9339942" cy="908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200"/>
              </a:spcAft>
            </a:pPr>
            <a:r>
              <a:rPr lang="es-CL" sz="24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Actividad:</a:t>
            </a:r>
          </a:p>
          <a:p>
            <a:pPr marL="514350" indent="-514350" algn="just">
              <a:lnSpc>
                <a:spcPct val="107000"/>
              </a:lnSpc>
              <a:spcAft>
                <a:spcPts val="200"/>
              </a:spcAft>
              <a:buAutoNum type="romanUcPeriod"/>
            </a:pP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primera actividad, </a:t>
            </a:r>
            <a:r>
              <a:rPr lang="es-CL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recordemos </a:t>
            </a: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fecha y </a:t>
            </a:r>
            <a:r>
              <a:rPr lang="es-CL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objetivo.</a:t>
            </a:r>
            <a:endParaRPr lang="es-C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396339" y="3557652"/>
            <a:ext cx="1583693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es-CL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Hoy es: </a:t>
            </a:r>
            <a:endParaRPr lang="es-CL" sz="28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21934" y="3484206"/>
            <a:ext cx="1300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Lunes</a:t>
            </a:r>
            <a:endParaRPr lang="es-CL" sz="24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/>
          </a:p>
        </p:txBody>
      </p:sp>
      <p:sp>
        <p:nvSpPr>
          <p:cNvPr id="8" name="Rectángulo 7"/>
          <p:cNvSpPr/>
          <p:nvPr/>
        </p:nvSpPr>
        <p:spPr>
          <a:xfrm>
            <a:off x="5400939" y="3526234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200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9</a:t>
            </a:r>
            <a:endParaRPr lang="es-ES" sz="3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044393" y="3468497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noviembre</a:t>
            </a:r>
            <a:endParaRPr lang="es-ES" sz="2400" dirty="0"/>
          </a:p>
        </p:txBody>
      </p:sp>
      <p:sp>
        <p:nvSpPr>
          <p:cNvPr id="12" name="Rectángulo 11"/>
          <p:cNvSpPr/>
          <p:nvPr/>
        </p:nvSpPr>
        <p:spPr>
          <a:xfrm>
            <a:off x="8941669" y="3437720"/>
            <a:ext cx="171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L" sz="3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85636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4" grpId="0"/>
      <p:bldP spid="6" grpId="0"/>
      <p:bldP spid="8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16515">
            <a:off x="302264" y="1790698"/>
            <a:ext cx="6444747" cy="362075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4327">
            <a:off x="6302266" y="2383950"/>
            <a:ext cx="5905500" cy="394335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36C9DF77-5C26-4A6D-9C8A-132B900FE688}"/>
              </a:ext>
            </a:extLst>
          </p:cNvPr>
          <p:cNvSpPr txBox="1"/>
          <p:nvPr/>
        </p:nvSpPr>
        <p:spPr>
          <a:xfrm>
            <a:off x="1434088" y="248194"/>
            <a:ext cx="9969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te llama la </a:t>
            </a:r>
            <a:r>
              <a:rPr lang="es-419" sz="4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atención de las siguientes imágenes?</a:t>
            </a:r>
            <a:endParaRPr lang="es-419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5839097" y="3918857"/>
            <a:ext cx="1541417" cy="1672046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>
            <a:off x="9387840" y="2542903"/>
            <a:ext cx="1541417" cy="1672046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>
            <a:off x="3953836" y="1706880"/>
            <a:ext cx="1763195" cy="1672046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/>
          <p:cNvSpPr/>
          <p:nvPr/>
        </p:nvSpPr>
        <p:spPr>
          <a:xfrm>
            <a:off x="1302222" y="4103076"/>
            <a:ext cx="1763195" cy="1672046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/>
          <p:cNvSpPr/>
          <p:nvPr/>
        </p:nvSpPr>
        <p:spPr>
          <a:xfrm>
            <a:off x="4191145" y="3519602"/>
            <a:ext cx="1763195" cy="1672046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9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77" y="2109787"/>
            <a:ext cx="1371600" cy="26384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693" y="3778023"/>
            <a:ext cx="1799248" cy="239050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783" y="582375"/>
            <a:ext cx="2339069" cy="233906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557" y="582375"/>
            <a:ext cx="1987188" cy="212047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431" y="4420753"/>
            <a:ext cx="2637440" cy="204536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099" y="2090192"/>
            <a:ext cx="2619375" cy="20537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57119" y="-2400"/>
            <a:ext cx="4481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70C0"/>
                </a:solidFill>
              </a:rPr>
              <a:t>Distintos tipos de plantas</a:t>
            </a:r>
            <a:endParaRPr lang="es-E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5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87827" y="235131"/>
            <a:ext cx="10371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Existen distintos tipos de plantas, todas poseen las mismas estructura.  Por atención:</a:t>
            </a:r>
            <a:endParaRPr lang="es-ES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3" y="1312350"/>
            <a:ext cx="5936776" cy="25499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209" y="1039540"/>
            <a:ext cx="5597225" cy="564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318</Words>
  <Application>Microsoft Office PowerPoint</Application>
  <PresentationFormat>Panorámica</PresentationFormat>
  <Paragraphs>70</Paragraphs>
  <Slides>33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Gill Sans MT</vt:lpstr>
      <vt:lpstr>Times New Roman</vt:lpstr>
      <vt:lpstr>Trebuchet MS</vt:lpstr>
      <vt:lpstr>Tw Cen MT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Verifiquemos si se comprendió el objetivo.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Veremos las funciones de cada parte de la planta.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Ahora realizaremos un experimento</vt:lpstr>
      <vt:lpstr>Desarrolla el ticket de salida en el FORMULARIO GOOGLE.  </vt:lpstr>
      <vt:lpstr>1. Pincha el ícono de classroom. </vt:lpstr>
      <vt:lpstr>2. Busca el classroom de tu curso e ingresa. </vt:lpstr>
      <vt:lpstr>3. Ingresa donde dice “trabajo de clase”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Docente</dc:creator>
  <cp:lastModifiedBy>HP</cp:lastModifiedBy>
  <cp:revision>303</cp:revision>
  <dcterms:created xsi:type="dcterms:W3CDTF">2020-08-19T13:37:35Z</dcterms:created>
  <dcterms:modified xsi:type="dcterms:W3CDTF">2020-11-05T14:44:22Z</dcterms:modified>
</cp:coreProperties>
</file>