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67" r:id="rId3"/>
    <p:sldId id="257" r:id="rId4"/>
    <p:sldId id="259" r:id="rId5"/>
    <p:sldId id="284" r:id="rId6"/>
    <p:sldId id="292" r:id="rId7"/>
    <p:sldId id="268" r:id="rId8"/>
    <p:sldId id="280" r:id="rId9"/>
    <p:sldId id="282" r:id="rId10"/>
    <p:sldId id="290" r:id="rId11"/>
    <p:sldId id="285" r:id="rId12"/>
    <p:sldId id="279" r:id="rId13"/>
    <p:sldId id="281" r:id="rId14"/>
    <p:sldId id="283" r:id="rId15"/>
    <p:sldId id="286" r:id="rId16"/>
    <p:sldId id="291" r:id="rId17"/>
    <p:sldId id="265" r:id="rId18"/>
    <p:sldId id="289" r:id="rId19"/>
    <p:sldId id="266" r:id="rId20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81841-503B-4A59-8E33-AB425E4A86A1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DF54C-E1F3-41B3-B952-0229672DEC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7493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09CF25-903F-4F24-9284-EB0160CB8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8F09D3E-E2DC-4C8A-A77D-226F3D961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D6AA384-1DC6-498A-93BE-69689D20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D8FA376-7B22-4A21-9AD9-846EFC41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BBC0F33-E68D-4321-81F9-E59973C6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04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68B3A9-C88A-4131-B982-203779FE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67BB1DA-FAC2-4493-A360-C2CF53749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28F661F-2920-41C8-B8CC-8289F88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7F87A7E-D079-4CD6-A1D3-AC7A6973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243C8A-7EE3-4E29-96EE-29C1E295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871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070C051-8182-4F2C-BA78-3FF7AB852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DCB85B1-1985-41E6-995B-627352DCC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97F5FD-DD74-42E9-A106-4DDF535B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EF632DA-F67F-4B90-B0B3-898B3A9E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5D4DEDE-4C04-4129-A6D7-1647BCAD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557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2A252D-E03C-4494-8598-C32C6E06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481A1BD-F299-48F1-833F-637D7EC50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ED60CA-C379-4F2E-A89E-EBE24589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F1C2D3B-441E-4C1C-902E-D4ADB2B6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E250C8F-AC02-4745-88D1-C178458A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956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37A488-F402-44A1-9696-BD3C836C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65B2A42-0301-4CA8-AD1A-31C66F0DC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56A1557-E149-434E-AF17-B282DB19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CE15DD-BFB7-4CA4-833D-516EC657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E7A25B-FEBA-4862-BF4F-B735EB72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17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B6FD12-701C-40D2-8420-4081CD2A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2DBC0A9-21AE-4630-9815-54DBE2ABB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FE2FAD4-30FD-41FE-915A-85D52D110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B97A06D-9A68-4B46-BDCC-88B089C0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7BA21D3-F829-49F2-8401-4B7E41F7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1950BBA-AF95-4937-88FB-B6968183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839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464E61-74DF-48C6-BDE9-8971E50C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4950361-F64E-4718-89F1-44D3D5F34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93921EE-21D4-4592-8A71-F50494C6D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13FFE26-C6CD-4098-92EE-F895D7443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33E58EA-7DAC-4739-8885-BC9961E36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B1E03E5-1C4A-4EF3-8C3C-C25E928B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F51D72F-7E14-46ED-9A0B-CB837DA2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C43A9A0-8A43-4220-86B4-12084243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305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D56163-D3AC-4211-A16B-B6A0AB7F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8385D4D-A3DB-4C1B-9FE4-104848AE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5081AC7-FDA7-424A-AD03-516118F6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79918A4-DB0F-4323-B8FC-FDD0C147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426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5B5A761-3A5A-4D80-A0DE-33AD1BE1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C166128-2860-4CB3-8DB0-943DA82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8CCEF4A-0A21-4654-8F90-2A5C4D17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0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1E8E48-699E-420B-9727-19E35B76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6F4F874-74CF-4363-86A8-0CD8C13B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4B4F714-4400-4962-8AB9-53535DD98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E044B61-81AD-4963-9B06-65C7A609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ADA81C3-4590-4D2F-BF58-D790C32D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6326319-E75B-45F3-9D54-C2FAF4B8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153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8034-2D6B-455A-B11F-23439C0B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9C91023-A1E1-4565-9260-D9BF38D0E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90A9E2F-E4AD-4EED-ABC2-F4A4720B2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C948A58-02B2-43E5-8174-359DD8B7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AF16D0C-0366-4BF1-B29B-6E4D2127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E92A2F0-AAA3-4ED4-B090-DEAFC22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210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621BD03-66FD-41FB-8706-4D019BCC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B120D33-8264-4871-9BEC-1126F604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BBF84E0-E3A9-4CDC-A06F-C19A77686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195E8-975E-4FF6-B551-D60468D5D04B}" type="datetimeFigureOut">
              <a:rPr lang="es-CL" smtClean="0"/>
              <a:t>05-10-2020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3B799A4-D1D8-4CED-9A78-0A3E80441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D2C37B-53D1-4C12-BDDB-6C0A49070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80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-19558"/>
            <a:ext cx="12290625" cy="677486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0CD1220-C876-4B51-A4C9-6711E33BB7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51" y="190907"/>
            <a:ext cx="1836425" cy="197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C06481D4-BA30-486C-9EC5-5FE061E1E238}"/>
              </a:ext>
            </a:extLst>
          </p:cNvPr>
          <p:cNvSpPr txBox="1"/>
          <p:nvPr/>
        </p:nvSpPr>
        <p:spPr>
          <a:xfrm>
            <a:off x="3597885" y="4821493"/>
            <a:ext cx="6101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Profesora Jefe : Verónica Rosales.</a:t>
            </a:r>
          </a:p>
          <a:p>
            <a:pPr defTabSz="457200">
              <a:defRPr/>
            </a:pPr>
            <a:r>
              <a:rPr lang="es-CL" sz="2000" b="1" dirty="0" smtClean="0">
                <a:solidFill>
                  <a:srgbClr val="002060"/>
                </a:solidFill>
                <a:latin typeface="Gill Sans MT" panose="020B0502020104020203"/>
              </a:rPr>
              <a:t>Asistente</a:t>
            </a: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: Romané Chamorro</a:t>
            </a: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Asignatura : </a:t>
            </a:r>
            <a:r>
              <a:rPr lang="es-CL" sz="2000" b="1" dirty="0" smtClean="0">
                <a:solidFill>
                  <a:srgbClr val="002060"/>
                </a:solidFill>
                <a:latin typeface="Trebuchet MS" panose="020B0603020202020204"/>
              </a:rPr>
              <a:t>Ciencias Naturales</a:t>
            </a:r>
            <a:endParaRPr lang="es-CL" sz="2000" b="1" dirty="0">
              <a:solidFill>
                <a:srgbClr val="002060"/>
              </a:solidFill>
              <a:latin typeface="Trebuchet MS" panose="020B0603020202020204"/>
            </a:endParaRP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Curso: 2 básico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9D9318F-4A63-4F62-B472-6A9A256D46D2}"/>
              </a:ext>
            </a:extLst>
          </p:cNvPr>
          <p:cNvSpPr/>
          <p:nvPr/>
        </p:nvSpPr>
        <p:spPr>
          <a:xfrm>
            <a:off x="3942240" y="541113"/>
            <a:ext cx="54131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Colegio </a:t>
            </a:r>
            <a:endParaRPr lang="es-ES" sz="5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Hermanos </a:t>
            </a:r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Carrera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605308" y="2836552"/>
            <a:ext cx="384669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CIENCIAS NATURALES</a:t>
            </a:r>
            <a:endParaRPr lang="es-E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s-E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SEMANA </a:t>
            </a:r>
            <a:r>
              <a:rPr lang="es-E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2_</a:t>
            </a:r>
            <a:endParaRPr lang="es-E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3138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9582" y="272869"/>
            <a:ext cx="3916680" cy="915852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</a:t>
            </a:r>
            <a:endParaRPr lang="es-ES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63039" y="1556752"/>
            <a:ext cx="764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000" dirty="0" smtClean="0"/>
              <a:t>Observa la imagen y completa el ciclo de vida de la Gallina.</a:t>
            </a:r>
          </a:p>
          <a:p>
            <a:r>
              <a:rPr lang="es-ES" sz="2000" b="1" dirty="0" smtClean="0"/>
              <a:t>Modelamiento</a:t>
            </a:r>
            <a:endParaRPr lang="es-E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2" y="2479493"/>
            <a:ext cx="5286375" cy="41719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431" y="3731371"/>
            <a:ext cx="1524000" cy="13430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631" y="2188165"/>
            <a:ext cx="1447800" cy="1295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431" y="5226679"/>
            <a:ext cx="1428750" cy="131445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895806" y="2377441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A</a:t>
            </a:r>
            <a:endParaRPr lang="es-ES" sz="40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895806" y="3857582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/>
              <a:t>B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8895806" y="552996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747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46185 0.1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08411 0.07847 C -0.10169 0.09467 -0.12708 0.12268 -0.15286 0.15347 C -0.18229 0.18866 -0.20508 0.21875 -0.22005 0.24166 L -0.29323 0.35139 " pathEditMode="relative" rAng="3360000" ptsTypes="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29505 -0.29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74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6C9DF77-5C26-4A6D-9C8A-132B900FE688}"/>
              </a:ext>
            </a:extLst>
          </p:cNvPr>
          <p:cNvSpPr txBox="1"/>
          <p:nvPr/>
        </p:nvSpPr>
        <p:spPr>
          <a:xfrm>
            <a:off x="292098" y="255494"/>
            <a:ext cx="11541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u="sng" dirty="0" smtClean="0"/>
              <a:t>Actividad en la guía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2800" dirty="0" smtClean="0"/>
              <a:t>Observa </a:t>
            </a:r>
            <a:r>
              <a:rPr lang="es-ES" sz="2800" dirty="0"/>
              <a:t>las imágenes, luego recorta y pega según el correcto ciclo de vida de éstos seres vivos</a:t>
            </a:r>
            <a:r>
              <a:rPr lang="es-ES" sz="2800" dirty="0" smtClean="0"/>
              <a:t>.</a:t>
            </a:r>
            <a:endParaRPr lang="es-ES" sz="2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608536"/>
              </p:ext>
            </p:extLst>
          </p:nvPr>
        </p:nvGraphicFramePr>
        <p:xfrm>
          <a:off x="1387101" y="1732821"/>
          <a:ext cx="8740586" cy="2446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719">
                  <a:extLst>
                    <a:ext uri="{9D8B030D-6E8A-4147-A177-3AD203B41FA5}">
                      <a16:colId xmlns:a16="http://schemas.microsoft.com/office/drawing/2014/main" xmlns="" val="1200589727"/>
                    </a:ext>
                  </a:extLst>
                </a:gridCol>
                <a:gridCol w="2184719">
                  <a:extLst>
                    <a:ext uri="{9D8B030D-6E8A-4147-A177-3AD203B41FA5}">
                      <a16:colId xmlns:a16="http://schemas.microsoft.com/office/drawing/2014/main" xmlns="" val="1050914097"/>
                    </a:ext>
                  </a:extLst>
                </a:gridCol>
                <a:gridCol w="2185574">
                  <a:extLst>
                    <a:ext uri="{9D8B030D-6E8A-4147-A177-3AD203B41FA5}">
                      <a16:colId xmlns:a16="http://schemas.microsoft.com/office/drawing/2014/main" xmlns="" val="1842441953"/>
                    </a:ext>
                  </a:extLst>
                </a:gridCol>
                <a:gridCol w="2185574">
                  <a:extLst>
                    <a:ext uri="{9D8B030D-6E8A-4147-A177-3AD203B41FA5}">
                      <a16:colId xmlns:a16="http://schemas.microsoft.com/office/drawing/2014/main" xmlns="" val="3671583224"/>
                    </a:ext>
                  </a:extLst>
                </a:gridCol>
              </a:tblGrid>
              <a:tr h="24465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80572408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87101" y="1209601"/>
            <a:ext cx="86020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Ciclo de vida de la Rana</a:t>
            </a:r>
            <a:endParaRPr kumimoji="0" lang="es-ES" altLang="es-E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651" y="4472583"/>
            <a:ext cx="1381125" cy="19687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89" y="4340756"/>
            <a:ext cx="1711699" cy="1966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66" y="4213619"/>
            <a:ext cx="1710858" cy="18777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666" y="4294106"/>
            <a:ext cx="1576855" cy="197106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104850" y="5983662"/>
            <a:ext cx="809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/>
              <a:t>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294780" y="6027003"/>
            <a:ext cx="809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/>
              <a:t>B</a:t>
            </a:r>
            <a:endParaRPr lang="es-ES" sz="4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484710" y="5891329"/>
            <a:ext cx="809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/>
              <a:t>C</a:t>
            </a:r>
            <a:endParaRPr lang="es-ES" sz="48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512126" y="5891328"/>
            <a:ext cx="809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/>
              <a:t>D</a:t>
            </a:r>
            <a:endParaRPr lang="es-ES" sz="4800" b="1" dirty="0"/>
          </a:p>
        </p:txBody>
      </p:sp>
    </p:spTree>
    <p:extLst>
      <p:ext uri="{BB962C8B-B14F-4D97-AF65-F5344CB8AC3E}">
        <p14:creationId xmlns:p14="http://schemas.microsoft.com/office/powerpoint/2010/main" val="33543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00573 -0.33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8125 -0.329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16888 -0.3479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38138 -0.326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6C9DF77-5C26-4A6D-9C8A-132B900FE688}"/>
              </a:ext>
            </a:extLst>
          </p:cNvPr>
          <p:cNvSpPr txBox="1"/>
          <p:nvPr/>
        </p:nvSpPr>
        <p:spPr>
          <a:xfrm>
            <a:off x="1421025" y="0"/>
            <a:ext cx="90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te llama la </a:t>
            </a:r>
            <a:r>
              <a:rPr lang="es-419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 de las siguientes imágenes?</a:t>
            </a:r>
            <a:endParaRPr lang="es-419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9" y="1234542"/>
            <a:ext cx="3443788" cy="33012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90383" y="1391874"/>
            <a:ext cx="3266973" cy="29865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541" y="3631982"/>
            <a:ext cx="2931307" cy="262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76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666436" y="615666"/>
            <a:ext cx="9454282" cy="5812028"/>
          </a:xfrm>
          <a:prstGeom prst="foldedCorner">
            <a:avLst>
              <a:gd name="adj" fmla="val 16407"/>
            </a:avLst>
          </a:prstGeom>
          <a:solidFill>
            <a:srgbClr val="FFFFFF"/>
          </a:solidFill>
          <a:ln w="2857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25" y="2868729"/>
            <a:ext cx="7428172" cy="130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81943" y="1031965"/>
            <a:ext cx="13533504" cy="77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825419" y="811350"/>
            <a:ext cx="913631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¿Qué es un HÁBITAT?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s-ES" alt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El hábitat es el lugar que reúne las condiciones adecuadas para que todos los seres vivos logren vivir y reproducirse</a:t>
            </a:r>
            <a:r>
              <a:rPr kumimoji="0" lang="es-ES" altLang="es-E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s-ES" alt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En la naturaleza encontramos tres tipos de hábitat, estos son: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761" y="4246082"/>
            <a:ext cx="77343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9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7" y="408123"/>
            <a:ext cx="10525891" cy="567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2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63" y="1111240"/>
            <a:ext cx="4936128" cy="52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"/>
          <p:cNvSpPr>
            <a:spLocks noChangeShapeType="1"/>
          </p:cNvSpPr>
          <p:nvPr/>
        </p:nvSpPr>
        <p:spPr bwMode="auto">
          <a:xfrm>
            <a:off x="4611189" y="1985555"/>
            <a:ext cx="2142308" cy="3866606"/>
          </a:xfrm>
          <a:prstGeom prst="straightConnector1">
            <a:avLst/>
          </a:prstGeom>
          <a:ln w="57150"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10638" y="384620"/>
            <a:ext cx="109336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Observa las imágenes y une con una línea a qué hábitat pertenecen.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Observa el modelamiento: 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12866" y="1572289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PATO</a:t>
            </a:r>
            <a:endParaRPr lang="es-ES" dirty="0"/>
          </a:p>
        </p:txBody>
      </p:sp>
      <p:sp>
        <p:nvSpPr>
          <p:cNvPr id="8" name="AutoShape 1"/>
          <p:cNvSpPr>
            <a:spLocks noChangeShapeType="1"/>
          </p:cNvSpPr>
          <p:nvPr/>
        </p:nvSpPr>
        <p:spPr bwMode="auto">
          <a:xfrm>
            <a:off x="4480560" y="2932835"/>
            <a:ext cx="2272937" cy="1025211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"/>
          <p:cNvSpPr>
            <a:spLocks noChangeShapeType="1"/>
          </p:cNvSpPr>
          <p:nvPr/>
        </p:nvSpPr>
        <p:spPr bwMode="auto">
          <a:xfrm>
            <a:off x="4611189" y="3958046"/>
            <a:ext cx="2142308" cy="1240971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"/>
          <p:cNvSpPr>
            <a:spLocks noChangeShapeType="1"/>
          </p:cNvSpPr>
          <p:nvPr/>
        </p:nvSpPr>
        <p:spPr bwMode="auto">
          <a:xfrm flipV="1">
            <a:off x="4611189" y="1685110"/>
            <a:ext cx="2050868" cy="3179196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1"/>
          <p:cNvSpPr>
            <a:spLocks noChangeShapeType="1"/>
          </p:cNvSpPr>
          <p:nvPr/>
        </p:nvSpPr>
        <p:spPr bwMode="auto">
          <a:xfrm flipV="1">
            <a:off x="4611189" y="2932837"/>
            <a:ext cx="2299062" cy="2919322"/>
          </a:xfrm>
          <a:prstGeom prst="straightConnector1">
            <a:avLst/>
          </a:prstGeom>
          <a:ln w="57150">
            <a:solidFill>
              <a:srgbClr val="7030A0"/>
            </a:solidFill>
            <a:prstDash val="sysDash"/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758586" y="2443146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AVE</a:t>
            </a:r>
            <a:endParaRPr lang="es-ES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05666" y="3556280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HORMIGA</a:t>
            </a:r>
            <a:endParaRPr lang="es-ES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805665" y="4626088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OSO</a:t>
            </a:r>
            <a:endParaRPr lang="es-E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805664" y="5667493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PEZ</a:t>
            </a:r>
            <a:endParaRPr lang="es-E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070805" y="1572289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CUEVA</a:t>
            </a:r>
            <a:endParaRPr lang="es-ES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116525" y="2443146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MAR</a:t>
            </a:r>
            <a:endParaRPr lang="es-ES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163605" y="3556280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AIRE</a:t>
            </a:r>
            <a:endParaRPr lang="es-E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8163604" y="4626088"/>
            <a:ext cx="1698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HORMIGUERO</a:t>
            </a:r>
            <a:endParaRPr lang="es-ES" dirty="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8163603" y="5667493"/>
            <a:ext cx="1449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LAGUNILLA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39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874" y="783771"/>
            <a:ext cx="10526486" cy="2481943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Observemos la guía y aclaremos dudas:</a:t>
            </a:r>
            <a:br>
              <a:rPr lang="es-E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presenta guía semana 26.</a:t>
            </a:r>
            <a:br>
              <a:rPr lang="es-E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6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21BC9B6-5491-4E08-8ED8-0357D2758479}"/>
              </a:ext>
            </a:extLst>
          </p:cNvPr>
          <p:cNvSpPr/>
          <p:nvPr/>
        </p:nvSpPr>
        <p:spPr>
          <a:xfrm>
            <a:off x="371037" y="186651"/>
            <a:ext cx="7553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Reflexión de lo aprendido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7" y="1492194"/>
            <a:ext cx="2123725" cy="326268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25931" y="1492194"/>
            <a:ext cx="809461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¿A qué etapa del ciclo de la vida de la </a:t>
            </a: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gallina, </a:t>
            </a: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 el siguiente dibujo?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609" y="2603837"/>
            <a:ext cx="1704975" cy="18764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931" y="2603837"/>
            <a:ext cx="42291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2514" y="2656577"/>
            <a:ext cx="108552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¿Cuál de estos seres vivos presenta metamorfosis a lo largo de su vida?</a:t>
            </a: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20" y="3212985"/>
            <a:ext cx="1897784" cy="11008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62" y="4308188"/>
            <a:ext cx="1512301" cy="11068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62" y="5530025"/>
            <a:ext cx="2006099" cy="98017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31520" y="414897"/>
            <a:ext cx="9326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¿Metamorfosis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 el ciclo de vida es?</a:t>
            </a: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a) Envejecer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b) Transformación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c) Niñez</a:t>
            </a:r>
          </a:p>
        </p:txBody>
      </p:sp>
    </p:spTree>
    <p:extLst>
      <p:ext uri="{BB962C8B-B14F-4D97-AF65-F5344CB8AC3E}">
        <p14:creationId xmlns:p14="http://schemas.microsoft.com/office/powerpoint/2010/main" val="316673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261" y="228602"/>
            <a:ext cx="5833586" cy="6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5" y="1280160"/>
            <a:ext cx="1467469" cy="44413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081" y="613955"/>
            <a:ext cx="2820286" cy="60742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246" y="739584"/>
            <a:ext cx="3064047" cy="594859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95920" y="152290"/>
            <a:ext cx="655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las normas de la sala virtual: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047" y="613955"/>
            <a:ext cx="2836908" cy="23777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818" y="253431"/>
            <a:ext cx="2362228" cy="300892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932" y="3918322"/>
            <a:ext cx="3146664" cy="24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49" y="38826"/>
            <a:ext cx="12207649" cy="681917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FCEB4E8-973F-4E63-9064-854CF9B431AA}"/>
              </a:ext>
            </a:extLst>
          </p:cNvPr>
          <p:cNvSpPr txBox="1"/>
          <p:nvPr/>
        </p:nvSpPr>
        <p:spPr>
          <a:xfrm>
            <a:off x="1025719" y="1532123"/>
            <a:ext cx="8017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L" sz="5400" b="1" dirty="0">
                <a:solidFill>
                  <a:prstClr val="black"/>
                </a:solidFill>
                <a:latin typeface="Tw Cen MT" panose="020B0602020104020603"/>
              </a:rPr>
              <a:t>¿Qué aprenderemos hoy?</a:t>
            </a: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xmlns="" id="{FECB72CB-FB91-4E88-BAEB-B606B19298EE}"/>
              </a:ext>
            </a:extLst>
          </p:cNvPr>
          <p:cNvSpPr/>
          <p:nvPr/>
        </p:nvSpPr>
        <p:spPr>
          <a:xfrm rot="16200000">
            <a:off x="1052792" y="2722377"/>
            <a:ext cx="1058092" cy="149162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FCEB4E8-973F-4E63-9064-854CF9B431AA}"/>
              </a:ext>
            </a:extLst>
          </p:cNvPr>
          <p:cNvSpPr txBox="1"/>
          <p:nvPr/>
        </p:nvSpPr>
        <p:spPr>
          <a:xfrm>
            <a:off x="2327649" y="2657249"/>
            <a:ext cx="8906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L" sz="4800" b="1" dirty="0" smtClean="0">
                <a:solidFill>
                  <a:prstClr val="black"/>
                </a:solidFill>
                <a:latin typeface="Tw Cen MT" panose="020B0602020104020603"/>
              </a:rPr>
              <a:t>Conocer las características del ciclo de vida de los seres vivos y sus hábitat.</a:t>
            </a:r>
            <a:endParaRPr lang="es-CL" sz="4800" b="1" dirty="0">
              <a:solidFill>
                <a:prstClr val="black"/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41442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56632D7-6147-40C8-AE36-62DD34EC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292"/>
            <a:ext cx="6378987" cy="1668747"/>
          </a:xfrm>
          <a:prstGeom prst="rect">
            <a:avLst/>
          </a:prstGeom>
        </p:spPr>
      </p:pic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xmlns="" id="{6D526F76-AB87-4B2A-93B3-CD580F4EC9BC}"/>
              </a:ext>
            </a:extLst>
          </p:cNvPr>
          <p:cNvSpPr/>
          <p:nvPr/>
        </p:nvSpPr>
        <p:spPr>
          <a:xfrm>
            <a:off x="1018903" y="2642410"/>
            <a:ext cx="1154831" cy="2690979"/>
          </a:xfrm>
          <a:prstGeom prst="curvedRightArrow">
            <a:avLst>
              <a:gd name="adj1" fmla="val 25000"/>
              <a:gd name="adj2" fmla="val 62600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48663" y="1947686"/>
            <a:ext cx="9339942" cy="90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200"/>
              </a:spcAft>
            </a:pPr>
            <a:r>
              <a:rPr lang="es-CL" sz="24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Actividad:</a:t>
            </a:r>
          </a:p>
          <a:p>
            <a:pPr marL="514350" indent="-514350" algn="just">
              <a:lnSpc>
                <a:spcPct val="107000"/>
              </a:lnSpc>
              <a:spcAft>
                <a:spcPts val="200"/>
              </a:spcAft>
              <a:buAutoNum type="romanUcPeriod"/>
            </a:pP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primera actividad, </a:t>
            </a:r>
            <a:r>
              <a:rPr lang="es-CL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recordemos </a:t>
            </a: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fecha y </a:t>
            </a:r>
            <a:r>
              <a:rPr lang="es-CL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objetivo.</a:t>
            </a:r>
            <a:endParaRPr lang="es-C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55817" y="3553097"/>
            <a:ext cx="1136470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es-C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Hoy es: </a:t>
            </a:r>
            <a:endParaRPr lang="es-CL" sz="20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92286" y="3500421"/>
            <a:ext cx="10246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Lunes</a:t>
            </a:r>
            <a:endParaRPr lang="es-CL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4662404" y="352623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s-E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302317" y="3500421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octubre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7439441" y="3437720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2020</a:t>
            </a:r>
            <a:endParaRPr lang="es-ES" sz="2800" dirty="0"/>
          </a:p>
        </p:txBody>
      </p:sp>
      <p:sp>
        <p:nvSpPr>
          <p:cNvPr id="13" name="Rectángulo 12"/>
          <p:cNvSpPr/>
          <p:nvPr/>
        </p:nvSpPr>
        <p:spPr>
          <a:xfrm>
            <a:off x="2514744" y="4160884"/>
            <a:ext cx="9490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CL" sz="2400" b="1" dirty="0">
                <a:solidFill>
                  <a:prstClr val="black"/>
                </a:solidFill>
                <a:latin typeface="Tw Cen MT" panose="020B0602020104020603"/>
              </a:rPr>
              <a:t>Objetivo: </a:t>
            </a:r>
            <a:r>
              <a:rPr lang="es-CL" sz="2400" dirty="0">
                <a:solidFill>
                  <a:prstClr val="black"/>
                </a:solidFill>
                <a:latin typeface="Tw Cen MT" panose="020B0602020104020603"/>
              </a:rPr>
              <a:t>Conocer las </a:t>
            </a:r>
            <a:r>
              <a:rPr lang="es-CL" sz="2400" dirty="0" smtClean="0">
                <a:solidFill>
                  <a:prstClr val="black"/>
                </a:solidFill>
                <a:latin typeface="Tw Cen MT" panose="020B0602020104020603"/>
              </a:rPr>
              <a:t>características </a:t>
            </a:r>
            <a:r>
              <a:rPr lang="es-CL" sz="2400" dirty="0">
                <a:solidFill>
                  <a:prstClr val="black"/>
                </a:solidFill>
                <a:latin typeface="Tw Cen MT" panose="020B0602020104020603"/>
              </a:rPr>
              <a:t>del ciclo de vida de los seres vivos y </a:t>
            </a:r>
            <a:r>
              <a:rPr lang="es-CL" sz="2400" dirty="0" smtClean="0">
                <a:solidFill>
                  <a:prstClr val="black"/>
                </a:solidFill>
                <a:latin typeface="Tw Cen MT" panose="020B0602020104020603"/>
              </a:rPr>
              <a:t>su </a:t>
            </a:r>
            <a:r>
              <a:rPr lang="es-CL" sz="2400" dirty="0">
                <a:solidFill>
                  <a:prstClr val="black"/>
                </a:solidFill>
                <a:latin typeface="Tw Cen MT" panose="020B0602020104020603"/>
              </a:rPr>
              <a:t>hábitat.</a:t>
            </a:r>
          </a:p>
        </p:txBody>
      </p:sp>
    </p:spTree>
    <p:extLst>
      <p:ext uri="{BB962C8B-B14F-4D97-AF65-F5344CB8AC3E}">
        <p14:creationId xmlns:p14="http://schemas.microsoft.com/office/powerpoint/2010/main" val="85636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/>
      <p:bldP spid="6" grpId="0"/>
      <p:bldP spid="8" grpId="0"/>
      <p:bldP spid="9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6C9DF77-5C26-4A6D-9C8A-132B900FE688}"/>
              </a:ext>
            </a:extLst>
          </p:cNvPr>
          <p:cNvSpPr txBox="1"/>
          <p:nvPr/>
        </p:nvSpPr>
        <p:spPr>
          <a:xfrm>
            <a:off x="1421025" y="0"/>
            <a:ext cx="90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te llama la </a:t>
            </a:r>
            <a:r>
              <a:rPr lang="es-419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 de las siguientes imágenes?</a:t>
            </a:r>
            <a:endParaRPr lang="es-419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76" y="1942733"/>
            <a:ext cx="2421816" cy="12460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839" y="1942733"/>
            <a:ext cx="1542689" cy="12412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29981" y="2123300"/>
            <a:ext cx="2235581" cy="10606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984" y="3931144"/>
            <a:ext cx="2201908" cy="20661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87" y="4305675"/>
            <a:ext cx="3020787" cy="16916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90" y="1942731"/>
            <a:ext cx="2421816" cy="12460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153" y="1942731"/>
            <a:ext cx="1542689" cy="12412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95295" y="2123298"/>
            <a:ext cx="2235581" cy="10606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298" y="3931142"/>
            <a:ext cx="2201908" cy="2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4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410" y="4305675"/>
            <a:ext cx="3020787" cy="16916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7" y="1942731"/>
            <a:ext cx="2421816" cy="12460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380" y="126994"/>
            <a:ext cx="1542689" cy="12412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78062" y="1038322"/>
            <a:ext cx="2235581" cy="10606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484" y="4022582"/>
            <a:ext cx="2201908" cy="2066174"/>
          </a:xfrm>
          <a:prstGeom prst="rect">
            <a:avLst/>
          </a:prstGeom>
        </p:spPr>
      </p:pic>
      <p:sp>
        <p:nvSpPr>
          <p:cNvPr id="7" name="Arco 6"/>
          <p:cNvSpPr/>
          <p:nvPr/>
        </p:nvSpPr>
        <p:spPr>
          <a:xfrm>
            <a:off x="6544491" y="522514"/>
            <a:ext cx="2550312" cy="845724"/>
          </a:xfrm>
          <a:prstGeom prst="arc">
            <a:avLst>
              <a:gd name="adj1" fmla="val 11965396"/>
              <a:gd name="adj2" fmla="val 21305876"/>
            </a:avLst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rco 7"/>
          <p:cNvSpPr/>
          <p:nvPr/>
        </p:nvSpPr>
        <p:spPr>
          <a:xfrm rot="19524265">
            <a:off x="1521128" y="1333422"/>
            <a:ext cx="3119792" cy="845724"/>
          </a:xfrm>
          <a:prstGeom prst="arc">
            <a:avLst>
              <a:gd name="adj1" fmla="val 11965396"/>
              <a:gd name="adj2" fmla="val 21394399"/>
            </a:avLst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rco 8"/>
          <p:cNvSpPr/>
          <p:nvPr/>
        </p:nvSpPr>
        <p:spPr>
          <a:xfrm rot="4847436">
            <a:off x="8927295" y="2480404"/>
            <a:ext cx="2550312" cy="845724"/>
          </a:xfrm>
          <a:prstGeom prst="arc">
            <a:avLst>
              <a:gd name="adj1" fmla="val 11965396"/>
              <a:gd name="adj2" fmla="val 21305876"/>
            </a:avLst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Arco 9"/>
          <p:cNvSpPr/>
          <p:nvPr/>
        </p:nvSpPr>
        <p:spPr>
          <a:xfrm rot="10800000">
            <a:off x="4815380" y="4833600"/>
            <a:ext cx="2550312" cy="845724"/>
          </a:xfrm>
          <a:prstGeom prst="arc">
            <a:avLst>
              <a:gd name="adj1" fmla="val 11965396"/>
              <a:gd name="adj2" fmla="val 21305876"/>
            </a:avLst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27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28798" y="328641"/>
            <a:ext cx="4948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b="1" dirty="0" smtClean="0">
                <a:latin typeface="Arial" panose="020B0604020202020204" pitchFamily="34" charset="0"/>
                <a:ea typeface="Calibri" panose="020F0502020204030204" pitchFamily="34" charset="0"/>
              </a:rPr>
              <a:t>Leamos participando  por turnos o chat. </a:t>
            </a:r>
            <a:endParaRPr lang="es-E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867774" y="810387"/>
            <a:ext cx="5535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¿Qué es el ciclo de vida?</a:t>
            </a:r>
            <a:endParaRPr lang="es-ES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498025" y="845400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B050"/>
                </a:solidFill>
              </a:rPr>
              <a:t>Inicio</a:t>
            </a:r>
            <a:endParaRPr lang="es-ES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2" y="1781116"/>
            <a:ext cx="4330345" cy="352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07" y="1745882"/>
            <a:ext cx="5613119" cy="359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6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4" y="121159"/>
            <a:ext cx="6290663" cy="44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01" y="2134371"/>
            <a:ext cx="5989044" cy="407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7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1" y="1227161"/>
            <a:ext cx="8154831" cy="19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2" y="3648358"/>
            <a:ext cx="6550723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2389" y="217005"/>
            <a:ext cx="1080902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Como pudiste observar, hay algunos animales que experimentan una real </a:t>
            </a:r>
            <a:r>
              <a:rPr kumimoji="0" lang="es-ES" altLang="es-ES" sz="2400" b="1" i="0" u="sng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METAMORFOSIS</a:t>
            </a: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s-ES" altLang="es-ES" b="1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647666" y="33208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4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315</Words>
  <Application>Microsoft Office PowerPoint</Application>
  <PresentationFormat>Panorámica</PresentationFormat>
  <Paragraphs>79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Gill Sans MT</vt:lpstr>
      <vt:lpstr>Times New Roman</vt:lpstr>
      <vt:lpstr>Trebuchet MS</vt:lpstr>
      <vt:lpstr>Tw Cen MT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CICLO DE VIDA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Observemos la guía y aclaremos dudas:  Se presenta guía semana 26. 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HP</cp:lastModifiedBy>
  <cp:revision>193</cp:revision>
  <cp:lastPrinted>2020-10-05T13:56:34Z</cp:lastPrinted>
  <dcterms:created xsi:type="dcterms:W3CDTF">2020-08-19T13:37:35Z</dcterms:created>
  <dcterms:modified xsi:type="dcterms:W3CDTF">2020-10-05T13:57:15Z</dcterms:modified>
</cp:coreProperties>
</file>